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0" r:id="rId2"/>
    <p:sldId id="406" r:id="rId3"/>
    <p:sldId id="408" r:id="rId4"/>
    <p:sldId id="378" r:id="rId5"/>
    <p:sldId id="380" r:id="rId6"/>
    <p:sldId id="381" r:id="rId7"/>
    <p:sldId id="382" r:id="rId8"/>
    <p:sldId id="383" r:id="rId9"/>
    <p:sldId id="384" r:id="rId10"/>
    <p:sldId id="385" r:id="rId11"/>
    <p:sldId id="387" r:id="rId12"/>
    <p:sldId id="386" r:id="rId13"/>
    <p:sldId id="388" r:id="rId14"/>
    <p:sldId id="389" r:id="rId15"/>
    <p:sldId id="390" r:id="rId16"/>
    <p:sldId id="391" r:id="rId17"/>
    <p:sldId id="392" r:id="rId18"/>
    <p:sldId id="393" r:id="rId19"/>
    <p:sldId id="394" r:id="rId20"/>
    <p:sldId id="395" r:id="rId21"/>
    <p:sldId id="397" r:id="rId22"/>
    <p:sldId id="398" r:id="rId23"/>
    <p:sldId id="399" r:id="rId24"/>
    <p:sldId id="400" r:id="rId25"/>
    <p:sldId id="401" r:id="rId26"/>
    <p:sldId id="402" r:id="rId27"/>
    <p:sldId id="403" r:id="rId28"/>
    <p:sldId id="407" r:id="rId29"/>
    <p:sldId id="28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50" d="100"/>
          <a:sy n="50" d="100"/>
        </p:scale>
        <p:origin x="1023" y="4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2000" cy="6857999"/>
          </a:xfrm>
          <a:prstGeom prst="rect">
            <a:avLst/>
          </a:prstGeom>
        </p:spPr>
      </p:pic>
      <p:pic>
        <p:nvPicPr>
          <p:cNvPr id="17" name="bg object 17"/>
          <p:cNvPicPr/>
          <p:nvPr/>
        </p:nvPicPr>
        <p:blipFill>
          <a:blip r:embed="rId3" cstate="print"/>
          <a:stretch>
            <a:fillRect/>
          </a:stretch>
        </p:blipFill>
        <p:spPr>
          <a:xfrm>
            <a:off x="3299459" y="77723"/>
            <a:ext cx="4029455" cy="1479803"/>
          </a:xfrm>
          <a:prstGeom prst="rect">
            <a:avLst/>
          </a:prstGeom>
        </p:spPr>
      </p:pic>
      <p:sp>
        <p:nvSpPr>
          <p:cNvPr id="2" name="Holder 2"/>
          <p:cNvSpPr>
            <a:spLocks noGrp="1"/>
          </p:cNvSpPr>
          <p:nvPr>
            <p:ph type="ctrTitle"/>
          </p:nvPr>
        </p:nvSpPr>
        <p:spPr>
          <a:xfrm>
            <a:off x="3055111" y="1967229"/>
            <a:ext cx="4791075" cy="452119"/>
          </a:xfrm>
          <a:prstGeom prst="rect">
            <a:avLst/>
          </a:prstGeom>
        </p:spPr>
        <p:txBody>
          <a:bodyPr wrap="square" lIns="0" tIns="0" rIns="0" bIns="0">
            <a:spAutoFit/>
          </a:bodyPr>
          <a:lstStyle>
            <a:lvl1pPr>
              <a:defRPr sz="3600" b="1" i="0">
                <a:solidFill>
                  <a:srgbClr val="AE230D"/>
                </a:solidFill>
                <a:latin typeface="Arial"/>
                <a:cs typeface="Arial"/>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000" b="0" i="0">
                <a:solidFill>
                  <a:schemeClr val="tx1"/>
                </a:solidFill>
                <a:latin typeface="Tahoma"/>
                <a:cs typeface="Tahoma"/>
              </a:defRPr>
            </a:lvl1pPr>
          </a:lstStyle>
          <a:p>
            <a:pPr marL="12700">
              <a:lnSpc>
                <a:spcPct val="100000"/>
              </a:lnSpc>
              <a:spcBef>
                <a:spcPts val="95"/>
              </a:spcBef>
            </a:pPr>
            <a:r>
              <a:rPr dirty="0"/>
              <a:t>Holmes</a:t>
            </a:r>
            <a:r>
              <a:rPr spc="-35" dirty="0"/>
              <a:t> </a:t>
            </a:r>
            <a:r>
              <a:rPr spc="-10" dirty="0"/>
              <a:t>Institute</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04221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AE230D"/>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defRPr sz="1000" b="0" i="0">
                <a:solidFill>
                  <a:schemeClr val="tx1"/>
                </a:solidFill>
                <a:latin typeface="Tahoma"/>
                <a:cs typeface="Tahoma"/>
              </a:defRPr>
            </a:lvl1pPr>
          </a:lstStyle>
          <a:p>
            <a:pPr marL="12700">
              <a:lnSpc>
                <a:spcPct val="100000"/>
              </a:lnSpc>
              <a:spcBef>
                <a:spcPts val="95"/>
              </a:spcBef>
            </a:pPr>
            <a:r>
              <a:rPr dirty="0"/>
              <a:t>Holmes</a:t>
            </a:r>
            <a:r>
              <a:rPr spc="-35" dirty="0"/>
              <a:t> </a:t>
            </a:r>
            <a:r>
              <a:rPr spc="-10" dirty="0"/>
              <a:t>Institute</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0358868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AE230D"/>
                </a:solidFill>
                <a:latin typeface="Arial"/>
                <a:cs typeface="Arial"/>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000" b="0" i="0">
                <a:solidFill>
                  <a:schemeClr val="tx1"/>
                </a:solidFill>
                <a:latin typeface="Tahoma"/>
                <a:cs typeface="Tahoma"/>
              </a:defRPr>
            </a:lvl1pPr>
          </a:lstStyle>
          <a:p>
            <a:pPr marL="12700">
              <a:lnSpc>
                <a:spcPct val="100000"/>
              </a:lnSpc>
              <a:spcBef>
                <a:spcPts val="95"/>
              </a:spcBef>
            </a:pPr>
            <a:r>
              <a:rPr dirty="0"/>
              <a:t>Holmes</a:t>
            </a:r>
            <a:r>
              <a:rPr spc="-35" dirty="0"/>
              <a:t> </a:t>
            </a:r>
            <a:r>
              <a:rPr spc="-10" dirty="0"/>
              <a:t>Institute</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511627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2000" cy="6857999"/>
          </a:xfrm>
          <a:prstGeom prst="rect">
            <a:avLst/>
          </a:prstGeom>
        </p:spPr>
      </p:pic>
      <p:pic>
        <p:nvPicPr>
          <p:cNvPr id="17" name="bg object 17"/>
          <p:cNvPicPr/>
          <p:nvPr/>
        </p:nvPicPr>
        <p:blipFill>
          <a:blip r:embed="rId3" cstate="print"/>
          <a:stretch>
            <a:fillRect/>
          </a:stretch>
        </p:blipFill>
        <p:spPr>
          <a:xfrm>
            <a:off x="3299459" y="77723"/>
            <a:ext cx="4029455" cy="1479803"/>
          </a:xfrm>
          <a:prstGeom prst="rect">
            <a:avLst/>
          </a:prstGeom>
        </p:spPr>
      </p:pic>
      <p:sp>
        <p:nvSpPr>
          <p:cNvPr id="2" name="Holder 2"/>
          <p:cNvSpPr>
            <a:spLocks noGrp="1"/>
          </p:cNvSpPr>
          <p:nvPr>
            <p:ph type="title"/>
          </p:nvPr>
        </p:nvSpPr>
        <p:spPr/>
        <p:txBody>
          <a:bodyPr lIns="0" tIns="0" rIns="0" bIns="0"/>
          <a:lstStyle>
            <a:lvl1pPr>
              <a:defRPr sz="3600" b="1" i="0">
                <a:solidFill>
                  <a:srgbClr val="AE230D"/>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defRPr sz="1000" b="0" i="0">
                <a:solidFill>
                  <a:schemeClr val="tx1"/>
                </a:solidFill>
                <a:latin typeface="Tahoma"/>
                <a:cs typeface="Tahoma"/>
              </a:defRPr>
            </a:lvl1pPr>
          </a:lstStyle>
          <a:p>
            <a:pPr marL="12700">
              <a:lnSpc>
                <a:spcPct val="100000"/>
              </a:lnSpc>
              <a:spcBef>
                <a:spcPts val="95"/>
              </a:spcBef>
            </a:pPr>
            <a:r>
              <a:rPr dirty="0"/>
              <a:t>Holmes</a:t>
            </a:r>
            <a:r>
              <a:rPr spc="-35" dirty="0"/>
              <a:t> </a:t>
            </a:r>
            <a:r>
              <a:rPr spc="-10" dirty="0"/>
              <a:t>Institute</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891256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000" b="0" i="0">
                <a:solidFill>
                  <a:schemeClr val="tx1"/>
                </a:solidFill>
                <a:latin typeface="Tahoma"/>
                <a:cs typeface="Tahoma"/>
              </a:defRPr>
            </a:lvl1pPr>
          </a:lstStyle>
          <a:p>
            <a:pPr marL="12700">
              <a:lnSpc>
                <a:spcPct val="100000"/>
              </a:lnSpc>
              <a:spcBef>
                <a:spcPts val="95"/>
              </a:spcBef>
            </a:pPr>
            <a:r>
              <a:rPr dirty="0"/>
              <a:t>Holmes</a:t>
            </a:r>
            <a:r>
              <a:rPr spc="-35" dirty="0"/>
              <a:t> </a:t>
            </a:r>
            <a:r>
              <a:rPr spc="-10" dirty="0"/>
              <a:t>Institute</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12923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0" y="0"/>
            <a:ext cx="12192000" cy="649224"/>
          </a:xfrm>
          <a:prstGeom prst="rect">
            <a:avLst/>
          </a:prstGeom>
        </p:spPr>
      </p:pic>
      <p:pic>
        <p:nvPicPr>
          <p:cNvPr id="17" name="bg object 17"/>
          <p:cNvPicPr/>
          <p:nvPr/>
        </p:nvPicPr>
        <p:blipFill>
          <a:blip r:embed="rId8" cstate="print"/>
          <a:stretch>
            <a:fillRect/>
          </a:stretch>
        </p:blipFill>
        <p:spPr>
          <a:xfrm>
            <a:off x="192023" y="42671"/>
            <a:ext cx="1531620" cy="562355"/>
          </a:xfrm>
          <a:prstGeom prst="rect">
            <a:avLst/>
          </a:prstGeom>
        </p:spPr>
      </p:pic>
      <p:sp>
        <p:nvSpPr>
          <p:cNvPr id="2" name="Holder 2"/>
          <p:cNvSpPr>
            <a:spLocks noGrp="1"/>
          </p:cNvSpPr>
          <p:nvPr>
            <p:ph type="title"/>
          </p:nvPr>
        </p:nvSpPr>
        <p:spPr>
          <a:xfrm>
            <a:off x="1422019" y="2747213"/>
            <a:ext cx="8163559" cy="574675"/>
          </a:xfrm>
          <a:prstGeom prst="rect">
            <a:avLst/>
          </a:prstGeom>
        </p:spPr>
        <p:txBody>
          <a:bodyPr wrap="square" lIns="0" tIns="0" rIns="0" bIns="0">
            <a:spAutoFit/>
          </a:bodyPr>
          <a:lstStyle>
            <a:lvl1pPr>
              <a:defRPr sz="3600" b="1" i="0">
                <a:solidFill>
                  <a:srgbClr val="AE230D"/>
                </a:solidFill>
                <a:latin typeface="Arial"/>
                <a:cs typeface="Arial"/>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0640059" y="6487707"/>
            <a:ext cx="944879" cy="178434"/>
          </a:xfrm>
          <a:prstGeom prst="rect">
            <a:avLst/>
          </a:prstGeom>
        </p:spPr>
        <p:txBody>
          <a:bodyPr wrap="square" lIns="0" tIns="0" rIns="0" bIns="0">
            <a:spAutoFit/>
          </a:bodyPr>
          <a:lstStyle>
            <a:lvl1pPr>
              <a:defRPr sz="1000" b="0" i="0">
                <a:solidFill>
                  <a:schemeClr val="tx1"/>
                </a:solidFill>
                <a:latin typeface="Tahoma"/>
                <a:cs typeface="Tahoma"/>
              </a:defRPr>
            </a:lvl1pPr>
          </a:lstStyle>
          <a:p>
            <a:pPr marL="12700">
              <a:lnSpc>
                <a:spcPct val="100000"/>
              </a:lnSpc>
              <a:spcBef>
                <a:spcPts val="95"/>
              </a:spcBef>
            </a:pPr>
            <a:r>
              <a:rPr dirty="0"/>
              <a:t>Holmes</a:t>
            </a:r>
            <a:r>
              <a:rPr spc="-35" dirty="0"/>
              <a:t> </a:t>
            </a:r>
            <a:r>
              <a:rPr spc="-10" dirty="0"/>
              <a:t>Institute</a:t>
            </a: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4/29/2025</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987185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m32z.ucc.ovgu.de/sap/bc/ui2/flp?sap-client=274&amp;sap-language=EN"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54247" y="2971800"/>
            <a:ext cx="5683505" cy="1120820"/>
          </a:xfrm>
          <a:prstGeom prst="rect">
            <a:avLst/>
          </a:prstGeom>
        </p:spPr>
        <p:txBody>
          <a:bodyPr vert="horz" wrap="square" lIns="0" tIns="12700" rIns="0" bIns="0" rtlCol="0">
            <a:spAutoFit/>
          </a:bodyPr>
          <a:lstStyle/>
          <a:p>
            <a:pPr marL="12700" algn="ctr">
              <a:lnSpc>
                <a:spcPct val="100000"/>
              </a:lnSpc>
              <a:spcBef>
                <a:spcPts val="100"/>
              </a:spcBef>
            </a:pPr>
            <a:r>
              <a:rPr lang="en-US" dirty="0"/>
              <a:t>Procurement Process - Continue</a:t>
            </a:r>
            <a:endParaRPr spc="-1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E2FB19F-9153-64D8-3A50-D1DC3BB3CC0E}"/>
              </a:ext>
            </a:extLst>
          </p:cNvPr>
          <p:cNvPicPr>
            <a:picLocks noChangeAspect="1"/>
          </p:cNvPicPr>
          <p:nvPr/>
        </p:nvPicPr>
        <p:blipFill rotWithShape="1">
          <a:blip r:embed="rId2"/>
          <a:srcRect r="625" b="6666"/>
          <a:stretch/>
        </p:blipFill>
        <p:spPr>
          <a:xfrm>
            <a:off x="571500" y="1044413"/>
            <a:ext cx="11049000" cy="5837206"/>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Fill Payment Information</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446276"/>
          </a:xfrm>
          <a:prstGeom prst="rect">
            <a:avLst/>
          </a:prstGeom>
          <a:noFill/>
        </p:spPr>
        <p:txBody>
          <a:bodyPr wrap="square">
            <a:spAutoFit/>
          </a:bodyPr>
          <a:lstStyle/>
          <a:p>
            <a:pPr marL="34290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300" b="0" i="0" u="none" strike="noStrike" kern="0" cap="none" spc="0" normalizeH="0" baseline="0" noProof="0" dirty="0">
                <a:ln>
                  <a:noFill/>
                </a:ln>
                <a:solidFill>
                  <a:srgbClr val="0D0D0D"/>
                </a:solidFill>
                <a:effectLst/>
                <a:uLnTx/>
                <a:uFillTx/>
                <a:latin typeface="Calibri"/>
                <a:ea typeface="+mn-ea"/>
                <a:cs typeface="+mn-cs"/>
              </a:rPr>
              <a:t>You will see this. Today’s date for posting date. Today’s month in the Period.</a:t>
            </a:r>
          </a:p>
        </p:txBody>
      </p:sp>
      <p:cxnSp>
        <p:nvCxnSpPr>
          <p:cNvPr id="7" name="Straight Arrow Connector 6">
            <a:extLst>
              <a:ext uri="{FF2B5EF4-FFF2-40B4-BE49-F238E27FC236}">
                <a16:creationId xmlns:a16="http://schemas.microsoft.com/office/drawing/2014/main" id="{31376470-0529-8C4E-0E7A-591BC8532E31}"/>
              </a:ext>
            </a:extLst>
          </p:cNvPr>
          <p:cNvCxnSpPr>
            <a:cxnSpLocks/>
          </p:cNvCxnSpPr>
          <p:nvPr/>
        </p:nvCxnSpPr>
        <p:spPr>
          <a:xfrm flipH="1">
            <a:off x="3138455" y="1042316"/>
            <a:ext cx="5014945" cy="284388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864578BC-B1BE-538D-D512-B937D2AFE088}"/>
              </a:ext>
            </a:extLst>
          </p:cNvPr>
          <p:cNvSpPr/>
          <p:nvPr/>
        </p:nvSpPr>
        <p:spPr>
          <a:xfrm>
            <a:off x="1929670" y="3886200"/>
            <a:ext cx="1208785"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cxnSp>
        <p:nvCxnSpPr>
          <p:cNvPr id="17" name="Straight Arrow Connector 16">
            <a:extLst>
              <a:ext uri="{FF2B5EF4-FFF2-40B4-BE49-F238E27FC236}">
                <a16:creationId xmlns:a16="http://schemas.microsoft.com/office/drawing/2014/main" id="{34A7A7A8-28F3-FD6F-CB68-D1BEF247BFDE}"/>
              </a:ext>
            </a:extLst>
          </p:cNvPr>
          <p:cNvCxnSpPr>
            <a:cxnSpLocks/>
          </p:cNvCxnSpPr>
          <p:nvPr/>
        </p:nvCxnSpPr>
        <p:spPr>
          <a:xfrm flipH="1">
            <a:off x="2438400" y="1066800"/>
            <a:ext cx="3182572" cy="193845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1905000" y="3048000"/>
            <a:ext cx="1208785"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
        <p:nvSpPr>
          <p:cNvPr id="8" name="TextBox 7">
            <a:extLst>
              <a:ext uri="{FF2B5EF4-FFF2-40B4-BE49-F238E27FC236}">
                <a16:creationId xmlns:a16="http://schemas.microsoft.com/office/drawing/2014/main" id="{0B0EDBD7-8272-9FC7-9735-BFD65B161D48}"/>
              </a:ext>
            </a:extLst>
          </p:cNvPr>
          <p:cNvSpPr txBox="1"/>
          <p:nvPr/>
        </p:nvSpPr>
        <p:spPr>
          <a:xfrm>
            <a:off x="7797140" y="3200400"/>
            <a:ext cx="4394860" cy="3257174"/>
          </a:xfrm>
          <a:prstGeom prst="rect">
            <a:avLst/>
          </a:prstGeom>
          <a:solidFill>
            <a:schemeClr val="bg1"/>
          </a:solidFill>
        </p:spPr>
        <p:txBody>
          <a:bodyPr wrap="square">
            <a:spAutoFit/>
          </a:bodyPr>
          <a:lstStyle/>
          <a:p>
            <a:pPr>
              <a:lnSpc>
                <a:spcPct val="150000"/>
              </a:lnSpc>
            </a:pPr>
            <a:r>
              <a:rPr lang="en-US" sz="2800" dirty="0"/>
              <a:t>In the payment screen, enter today's </a:t>
            </a:r>
            <a:r>
              <a:rPr lang="en-US" sz="2800" b="1" dirty="0"/>
              <a:t>Posting Date</a:t>
            </a:r>
            <a:r>
              <a:rPr lang="en-US" sz="2800" dirty="0"/>
              <a:t> and </a:t>
            </a:r>
            <a:r>
              <a:rPr lang="en-US" sz="2800" b="1" dirty="0"/>
              <a:t>Period</a:t>
            </a:r>
            <a:r>
              <a:rPr lang="en-US" sz="2800" dirty="0"/>
              <a:t>, ensuring all mandatory fields are completed.</a:t>
            </a:r>
            <a:endParaRPr lang="en-AU" sz="2800" dirty="0"/>
          </a:p>
        </p:txBody>
      </p:sp>
    </p:spTree>
    <p:extLst>
      <p:ext uri="{BB962C8B-B14F-4D97-AF65-F5344CB8AC3E}">
        <p14:creationId xmlns:p14="http://schemas.microsoft.com/office/powerpoint/2010/main" val="37369332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E2FB19F-9153-64D8-3A50-D1DC3BB3CC0E}"/>
              </a:ext>
            </a:extLst>
          </p:cNvPr>
          <p:cNvPicPr>
            <a:picLocks noChangeAspect="1"/>
          </p:cNvPicPr>
          <p:nvPr/>
        </p:nvPicPr>
        <p:blipFill rotWithShape="1">
          <a:blip r:embed="rId2"/>
          <a:srcRect r="625" b="6666"/>
          <a:stretch/>
        </p:blipFill>
        <p:spPr>
          <a:xfrm>
            <a:off x="571500" y="1044413"/>
            <a:ext cx="11049000" cy="5837206"/>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Display Items to be Paid</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446276"/>
          </a:xfrm>
          <a:prstGeom prst="rect">
            <a:avLst/>
          </a:prstGeom>
          <a:noFill/>
        </p:spPr>
        <p:txBody>
          <a:bodyPr wrap="square">
            <a:spAutoFit/>
          </a:bodyPr>
          <a:lstStyle/>
          <a:p>
            <a:pPr marL="34290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300" b="0" i="0" u="none" strike="noStrike" kern="0" cap="none" spc="0" normalizeH="0" baseline="0" noProof="0" dirty="0">
                <a:ln>
                  <a:noFill/>
                </a:ln>
                <a:solidFill>
                  <a:srgbClr val="0D0D0D"/>
                </a:solidFill>
                <a:effectLst/>
                <a:uLnTx/>
                <a:uFillTx/>
                <a:latin typeface="Calibri"/>
                <a:ea typeface="+mn-ea"/>
                <a:cs typeface="+mn-cs"/>
              </a:rPr>
              <a:t>You will see this. Today’s date for posting date. Today’s month in the Period. </a:t>
            </a:r>
            <a:r>
              <a:rPr kumimoji="0" lang="en-US" sz="2300" b="1" i="0" u="none" strike="noStrike" kern="0" cap="none" spc="0" normalizeH="0" baseline="0" noProof="0" dirty="0">
                <a:ln>
                  <a:noFill/>
                </a:ln>
                <a:solidFill>
                  <a:srgbClr val="0D0D0D"/>
                </a:solidFill>
                <a:effectLst/>
                <a:uLnTx/>
                <a:uFillTx/>
                <a:latin typeface="Calibri"/>
                <a:ea typeface="+mn-ea"/>
                <a:cs typeface="+mn-cs"/>
              </a:rPr>
              <a:t>Click on </a:t>
            </a:r>
            <a:r>
              <a:rPr kumimoji="0" lang="en-US" sz="2300" b="0" i="0" u="none" strike="noStrike" kern="0" cap="none" spc="0" normalizeH="0" baseline="0" noProof="0" dirty="0">
                <a:ln>
                  <a:noFill/>
                </a:ln>
                <a:solidFill>
                  <a:srgbClr val="0D0D0D"/>
                </a:solidFill>
                <a:effectLst/>
                <a:uLnTx/>
                <a:uFillTx/>
                <a:latin typeface="Calibri"/>
                <a:ea typeface="+mn-ea"/>
                <a:cs typeface="+mn-cs"/>
              </a:rPr>
              <a:t>Show Items</a:t>
            </a:r>
          </a:p>
        </p:txBody>
      </p:sp>
      <p:cxnSp>
        <p:nvCxnSpPr>
          <p:cNvPr id="7" name="Straight Arrow Connector 6">
            <a:extLst>
              <a:ext uri="{FF2B5EF4-FFF2-40B4-BE49-F238E27FC236}">
                <a16:creationId xmlns:a16="http://schemas.microsoft.com/office/drawing/2014/main" id="{31376470-0529-8C4E-0E7A-591BC8532E31}"/>
              </a:ext>
            </a:extLst>
          </p:cNvPr>
          <p:cNvCxnSpPr>
            <a:cxnSpLocks/>
          </p:cNvCxnSpPr>
          <p:nvPr/>
        </p:nvCxnSpPr>
        <p:spPr>
          <a:xfrm flipH="1">
            <a:off x="3138455" y="1042316"/>
            <a:ext cx="5014945" cy="284388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864578BC-B1BE-538D-D512-B937D2AFE088}"/>
              </a:ext>
            </a:extLst>
          </p:cNvPr>
          <p:cNvSpPr/>
          <p:nvPr/>
        </p:nvSpPr>
        <p:spPr>
          <a:xfrm>
            <a:off x="1929670" y="3886200"/>
            <a:ext cx="1208785"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cxnSp>
        <p:nvCxnSpPr>
          <p:cNvPr id="17" name="Straight Arrow Connector 16">
            <a:extLst>
              <a:ext uri="{FF2B5EF4-FFF2-40B4-BE49-F238E27FC236}">
                <a16:creationId xmlns:a16="http://schemas.microsoft.com/office/drawing/2014/main" id="{34A7A7A8-28F3-FD6F-CB68-D1BEF247BFDE}"/>
              </a:ext>
            </a:extLst>
          </p:cNvPr>
          <p:cNvCxnSpPr>
            <a:cxnSpLocks/>
          </p:cNvCxnSpPr>
          <p:nvPr/>
        </p:nvCxnSpPr>
        <p:spPr>
          <a:xfrm flipH="1">
            <a:off x="2438400" y="1066800"/>
            <a:ext cx="3182572" cy="193845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1905000" y="3048000"/>
            <a:ext cx="1208785"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cxnSp>
        <p:nvCxnSpPr>
          <p:cNvPr id="6" name="Straight Arrow Connector 5">
            <a:extLst>
              <a:ext uri="{FF2B5EF4-FFF2-40B4-BE49-F238E27FC236}">
                <a16:creationId xmlns:a16="http://schemas.microsoft.com/office/drawing/2014/main" id="{DA770B6A-FE41-B1D8-1C98-4FF1764A4F52}"/>
              </a:ext>
            </a:extLst>
          </p:cNvPr>
          <p:cNvCxnSpPr>
            <a:cxnSpLocks/>
          </p:cNvCxnSpPr>
          <p:nvPr/>
        </p:nvCxnSpPr>
        <p:spPr>
          <a:xfrm>
            <a:off x="9906000" y="1074439"/>
            <a:ext cx="814355" cy="189736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69F717A6-95EF-62FA-A3AC-B30E911807DE}"/>
              </a:ext>
            </a:extLst>
          </p:cNvPr>
          <p:cNvSpPr/>
          <p:nvPr/>
        </p:nvSpPr>
        <p:spPr>
          <a:xfrm>
            <a:off x="10515600" y="2971800"/>
            <a:ext cx="838200" cy="3048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
        <p:nvSpPr>
          <p:cNvPr id="10" name="TextBox 9">
            <a:extLst>
              <a:ext uri="{FF2B5EF4-FFF2-40B4-BE49-F238E27FC236}">
                <a16:creationId xmlns:a16="http://schemas.microsoft.com/office/drawing/2014/main" id="{97544D4B-E97A-AE9D-D8E1-2AE690C6364B}"/>
              </a:ext>
            </a:extLst>
          </p:cNvPr>
          <p:cNvSpPr txBox="1"/>
          <p:nvPr/>
        </p:nvSpPr>
        <p:spPr>
          <a:xfrm>
            <a:off x="7825840" y="3621288"/>
            <a:ext cx="4366160" cy="1964512"/>
          </a:xfrm>
          <a:prstGeom prst="rect">
            <a:avLst/>
          </a:prstGeom>
          <a:solidFill>
            <a:schemeClr val="bg1"/>
          </a:solidFill>
        </p:spPr>
        <p:txBody>
          <a:bodyPr wrap="square">
            <a:spAutoFit/>
          </a:bodyPr>
          <a:lstStyle/>
          <a:p>
            <a:pPr>
              <a:lnSpc>
                <a:spcPct val="150000"/>
              </a:lnSpc>
            </a:pPr>
            <a:r>
              <a:rPr lang="en-US" sz="2800" dirty="0"/>
              <a:t>Click on </a:t>
            </a:r>
            <a:r>
              <a:rPr lang="en-US" sz="2800" b="1" dirty="0"/>
              <a:t>Show Items</a:t>
            </a:r>
            <a:r>
              <a:rPr lang="en-US" sz="2800" dirty="0"/>
              <a:t> to list open supplier invoices ready for payment allocation.</a:t>
            </a:r>
            <a:endParaRPr lang="en-AU" sz="2800" dirty="0"/>
          </a:p>
        </p:txBody>
      </p:sp>
    </p:spTree>
    <p:extLst>
      <p:ext uri="{BB962C8B-B14F-4D97-AF65-F5344CB8AC3E}">
        <p14:creationId xmlns:p14="http://schemas.microsoft.com/office/powerpoint/2010/main" val="683819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DE8E612B-E8AD-C270-D729-0291F41A918B}"/>
              </a:ext>
            </a:extLst>
          </p:cNvPr>
          <p:cNvPicPr>
            <a:picLocks noChangeAspect="1"/>
          </p:cNvPicPr>
          <p:nvPr/>
        </p:nvPicPr>
        <p:blipFill rotWithShape="1">
          <a:blip r:embed="rId2"/>
          <a:srcRect r="1575" b="7778"/>
          <a:stretch/>
        </p:blipFill>
        <p:spPr>
          <a:xfrm>
            <a:off x="1106034" y="1702602"/>
            <a:ext cx="9793224" cy="5161528"/>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Mark Invoice for Clearing</a:t>
            </a:r>
            <a:endParaRPr lang="en-US" sz="3200" dirty="0"/>
          </a:p>
        </p:txBody>
      </p:sp>
      <p:cxnSp>
        <p:nvCxnSpPr>
          <p:cNvPr id="17" name="Straight Arrow Connector 16">
            <a:extLst>
              <a:ext uri="{FF2B5EF4-FFF2-40B4-BE49-F238E27FC236}">
                <a16:creationId xmlns:a16="http://schemas.microsoft.com/office/drawing/2014/main" id="{34A7A7A8-28F3-FD6F-CB68-D1BEF247BFDE}"/>
              </a:ext>
            </a:extLst>
          </p:cNvPr>
          <p:cNvCxnSpPr>
            <a:cxnSpLocks/>
          </p:cNvCxnSpPr>
          <p:nvPr/>
        </p:nvCxnSpPr>
        <p:spPr>
          <a:xfrm>
            <a:off x="1905000" y="1060670"/>
            <a:ext cx="4495800" cy="501676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6400800" y="6077437"/>
            <a:ext cx="924816"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
        <p:nvSpPr>
          <p:cNvPr id="7" name="TextBox 6">
            <a:extLst>
              <a:ext uri="{FF2B5EF4-FFF2-40B4-BE49-F238E27FC236}">
                <a16:creationId xmlns:a16="http://schemas.microsoft.com/office/drawing/2014/main" id="{01EB1C8E-332F-7FAC-4FD7-A5DBAC8C1088}"/>
              </a:ext>
            </a:extLst>
          </p:cNvPr>
          <p:cNvSpPr txBox="1"/>
          <p:nvPr/>
        </p:nvSpPr>
        <p:spPr>
          <a:xfrm>
            <a:off x="1" y="519022"/>
            <a:ext cx="12191999" cy="671851"/>
          </a:xfrm>
          <a:prstGeom prst="rect">
            <a:avLst/>
          </a:prstGeom>
          <a:noFill/>
        </p:spPr>
        <p:txBody>
          <a:bodyPr wrap="square">
            <a:spAutoFit/>
          </a:bodyPr>
          <a:lstStyle/>
          <a:p>
            <a:pPr>
              <a:lnSpc>
                <a:spcPct val="150000"/>
              </a:lnSpc>
            </a:pPr>
            <a:r>
              <a:rPr lang="en-AU" sz="2800" dirty="0"/>
              <a:t>Click on Clear next to the invoice to select it for payment clearing.</a:t>
            </a:r>
          </a:p>
        </p:txBody>
      </p:sp>
    </p:spTree>
    <p:extLst>
      <p:ext uri="{BB962C8B-B14F-4D97-AF65-F5344CB8AC3E}">
        <p14:creationId xmlns:p14="http://schemas.microsoft.com/office/powerpoint/2010/main" val="3542959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CBCD365-1498-E29E-5D8D-BCAA515CD3F6}"/>
              </a:ext>
            </a:extLst>
          </p:cNvPr>
          <p:cNvPicPr>
            <a:picLocks noChangeAspect="1"/>
          </p:cNvPicPr>
          <p:nvPr/>
        </p:nvPicPr>
        <p:blipFill rotWithShape="1">
          <a:blip r:embed="rId2"/>
          <a:srcRect l="625" r="625" b="6666"/>
          <a:stretch/>
        </p:blipFill>
        <p:spPr>
          <a:xfrm>
            <a:off x="747870" y="1060670"/>
            <a:ext cx="10620060" cy="5646108"/>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Simulate the Payment Transaction</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446276"/>
          </a:xfrm>
          <a:prstGeom prst="rect">
            <a:avLst/>
          </a:prstGeom>
          <a:noFill/>
        </p:spPr>
        <p:txBody>
          <a:bodyPr wrap="square">
            <a:spAutoFit/>
          </a:bodyPr>
          <a:lstStyle/>
          <a:p>
            <a:pPr marL="34290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300" i="0" u="none" strike="noStrike" kern="0" cap="none" spc="0" normalizeH="0" baseline="0" noProof="0" dirty="0">
                <a:ln>
                  <a:noFill/>
                </a:ln>
                <a:solidFill>
                  <a:srgbClr val="0D0D0D"/>
                </a:solidFill>
                <a:effectLst/>
                <a:uLnTx/>
                <a:uFillTx/>
                <a:latin typeface="Calibri"/>
                <a:ea typeface="+mn-ea"/>
                <a:cs typeface="+mn-cs"/>
              </a:rPr>
              <a:t>Click </a:t>
            </a:r>
            <a:r>
              <a:rPr kumimoji="0" lang="en-US" sz="2300" b="1" i="0" u="none" strike="noStrike" kern="0" cap="none" spc="0" normalizeH="0" baseline="0" noProof="0" dirty="0">
                <a:ln>
                  <a:noFill/>
                </a:ln>
                <a:solidFill>
                  <a:srgbClr val="0D0D0D"/>
                </a:solidFill>
                <a:effectLst/>
                <a:uLnTx/>
                <a:uFillTx/>
                <a:latin typeface="Calibri"/>
                <a:ea typeface="+mn-ea"/>
                <a:cs typeface="+mn-cs"/>
              </a:rPr>
              <a:t>Simulate</a:t>
            </a:r>
            <a:r>
              <a:rPr kumimoji="0" lang="en-US" sz="2300" i="0" u="none" strike="noStrike" kern="0" cap="none" spc="0" normalizeH="0" baseline="0" noProof="0" dirty="0">
                <a:ln>
                  <a:noFill/>
                </a:ln>
                <a:solidFill>
                  <a:srgbClr val="0D0D0D"/>
                </a:solidFill>
                <a:effectLst/>
                <a:uLnTx/>
                <a:uFillTx/>
                <a:latin typeface="Calibri"/>
                <a:ea typeface="+mn-ea"/>
                <a:cs typeface="+mn-cs"/>
              </a:rPr>
              <a:t> to preview the outgoing payment transaction before final posting.</a:t>
            </a:r>
          </a:p>
        </p:txBody>
      </p:sp>
      <p:cxnSp>
        <p:nvCxnSpPr>
          <p:cNvPr id="17" name="Straight Arrow Connector 16">
            <a:extLst>
              <a:ext uri="{FF2B5EF4-FFF2-40B4-BE49-F238E27FC236}">
                <a16:creationId xmlns:a16="http://schemas.microsoft.com/office/drawing/2014/main" id="{34A7A7A8-28F3-FD6F-CB68-D1BEF247BFDE}"/>
              </a:ext>
            </a:extLst>
          </p:cNvPr>
          <p:cNvCxnSpPr>
            <a:cxnSpLocks/>
          </p:cNvCxnSpPr>
          <p:nvPr/>
        </p:nvCxnSpPr>
        <p:spPr>
          <a:xfrm>
            <a:off x="2286000" y="1039609"/>
            <a:ext cx="8610600" cy="536119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10817049" y="6477000"/>
            <a:ext cx="627081"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9665917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BC3FC8-508F-5B9E-E301-689DB39AF629}"/>
              </a:ext>
            </a:extLst>
          </p:cNvPr>
          <p:cNvPicPr>
            <a:picLocks noChangeAspect="1"/>
          </p:cNvPicPr>
          <p:nvPr/>
        </p:nvPicPr>
        <p:blipFill rotWithShape="1">
          <a:blip r:embed="rId2"/>
          <a:srcRect l="1575" t="6667" r="1575" b="6667"/>
          <a:stretch/>
        </p:blipFill>
        <p:spPr>
          <a:xfrm>
            <a:off x="639890" y="1160842"/>
            <a:ext cx="11094910" cy="5584686"/>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Post the Payment</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954107"/>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t>After simulating and verifying, click "Post" to finalize and record the outgoing supplier payment.</a:t>
            </a:r>
            <a:endParaRPr kumimoji="0" lang="en-US" sz="2800" b="1" i="0" u="none" strike="noStrike" kern="0" cap="none" spc="0" normalizeH="0" baseline="0" noProof="0" dirty="0">
              <a:ln>
                <a:noFill/>
              </a:ln>
              <a:solidFill>
                <a:srgbClr val="0D0D0D"/>
              </a:solidFill>
              <a:effectLst/>
              <a:uLnTx/>
              <a:uFillTx/>
              <a:latin typeface="Calibri"/>
              <a:ea typeface="+mn-ea"/>
              <a:cs typeface="+mn-cs"/>
            </a:endParaRPr>
          </a:p>
        </p:txBody>
      </p:sp>
      <p:cxnSp>
        <p:nvCxnSpPr>
          <p:cNvPr id="17" name="Straight Arrow Connector 16">
            <a:extLst>
              <a:ext uri="{FF2B5EF4-FFF2-40B4-BE49-F238E27FC236}">
                <a16:creationId xmlns:a16="http://schemas.microsoft.com/office/drawing/2014/main" id="{34A7A7A8-28F3-FD6F-CB68-D1BEF247BFDE}"/>
              </a:ext>
            </a:extLst>
          </p:cNvPr>
          <p:cNvCxnSpPr>
            <a:cxnSpLocks/>
          </p:cNvCxnSpPr>
          <p:nvPr/>
        </p:nvCxnSpPr>
        <p:spPr>
          <a:xfrm>
            <a:off x="1828800" y="1063858"/>
            <a:ext cx="8382000" cy="5326739"/>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10210800" y="6400800"/>
            <a:ext cx="627081" cy="344728"/>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5983491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1CC36F6-A2AE-1EC0-331A-C888D8F990C5}"/>
              </a:ext>
            </a:extLst>
          </p:cNvPr>
          <p:cNvPicPr>
            <a:picLocks noChangeAspect="1"/>
          </p:cNvPicPr>
          <p:nvPr/>
        </p:nvPicPr>
        <p:blipFill rotWithShape="1">
          <a:blip r:embed="rId2"/>
          <a:srcRect r="625" b="6666"/>
          <a:stretch/>
        </p:blipFill>
        <p:spPr>
          <a:xfrm>
            <a:off x="843913" y="1040821"/>
            <a:ext cx="10704584" cy="5655252"/>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Record the Journal Entry Number</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954107"/>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t>Note down the Journal Entry number generated after the payment is posted for tracking and future reference.</a:t>
            </a:r>
            <a:endParaRPr kumimoji="0" lang="en-US" sz="2800" b="1" i="0" u="none" strike="noStrike" kern="0" cap="none" spc="0" normalizeH="0" baseline="0" noProof="0" dirty="0">
              <a:ln>
                <a:noFill/>
              </a:ln>
              <a:solidFill>
                <a:srgbClr val="0D0D0D"/>
              </a:solidFill>
              <a:effectLst/>
              <a:uLnTx/>
              <a:uFillTx/>
              <a:latin typeface="Calibri"/>
              <a:ea typeface="+mn-ea"/>
              <a:cs typeface="+mn-cs"/>
            </a:endParaRPr>
          </a:p>
        </p:txBody>
      </p:sp>
      <p:cxnSp>
        <p:nvCxnSpPr>
          <p:cNvPr id="17" name="Straight Arrow Connector 16">
            <a:extLst>
              <a:ext uri="{FF2B5EF4-FFF2-40B4-BE49-F238E27FC236}">
                <a16:creationId xmlns:a16="http://schemas.microsoft.com/office/drawing/2014/main" id="{34A7A7A8-28F3-FD6F-CB68-D1BEF247BFDE}"/>
              </a:ext>
            </a:extLst>
          </p:cNvPr>
          <p:cNvCxnSpPr>
            <a:cxnSpLocks/>
          </p:cNvCxnSpPr>
          <p:nvPr/>
        </p:nvCxnSpPr>
        <p:spPr>
          <a:xfrm>
            <a:off x="1959429" y="1582270"/>
            <a:ext cx="174171" cy="77993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1022816" y="2362200"/>
            <a:ext cx="2939584" cy="3048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8641587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725C672-94D9-E983-88AD-DD33B0D2FD4C}"/>
              </a:ext>
            </a:extLst>
          </p:cNvPr>
          <p:cNvPicPr>
            <a:picLocks noChangeAspect="1"/>
          </p:cNvPicPr>
          <p:nvPr/>
        </p:nvPicPr>
        <p:blipFill rotWithShape="1">
          <a:blip r:embed="rId2"/>
          <a:srcRect r="625" b="7778"/>
          <a:stretch/>
        </p:blipFill>
        <p:spPr>
          <a:xfrm>
            <a:off x="729867" y="1155955"/>
            <a:ext cx="10656066" cy="5562600"/>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Navigate to Material Management</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92000" cy="1318181"/>
          </a:xfrm>
          <a:prstGeom prst="rect">
            <a:avLst/>
          </a:prstGeom>
          <a:solidFill>
            <a:schemeClr val="bg1"/>
          </a:solidFill>
          <a:ln w="28575">
            <a:solidFill>
              <a:srgbClr val="FF0000"/>
            </a:solidFill>
          </a:ln>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2800" dirty="0"/>
              <a:t>Click on "Material Management" from the title menu to access material and procurement-related functions.</a:t>
            </a:r>
            <a:endParaRPr kumimoji="0" lang="en-US" sz="2800" b="1" i="0" u="none" strike="noStrike" kern="0" cap="none" spc="0" normalizeH="0" baseline="0" noProof="0" dirty="0">
              <a:ln>
                <a:noFill/>
              </a:ln>
              <a:solidFill>
                <a:srgbClr val="0D0D0D"/>
              </a:solidFill>
              <a:effectLst/>
              <a:uLnTx/>
              <a:uFillTx/>
              <a:latin typeface="Calibri"/>
              <a:ea typeface="+mn-ea"/>
              <a:cs typeface="+mn-cs"/>
            </a:endParaRPr>
          </a:p>
        </p:txBody>
      </p:sp>
      <p:cxnSp>
        <p:nvCxnSpPr>
          <p:cNvPr id="17" name="Straight Arrow Connector 16">
            <a:extLst>
              <a:ext uri="{FF2B5EF4-FFF2-40B4-BE49-F238E27FC236}">
                <a16:creationId xmlns:a16="http://schemas.microsoft.com/office/drawing/2014/main" id="{34A7A7A8-28F3-FD6F-CB68-D1BEF247BFDE}"/>
              </a:ext>
            </a:extLst>
          </p:cNvPr>
          <p:cNvCxnSpPr>
            <a:cxnSpLocks/>
          </p:cNvCxnSpPr>
          <p:nvPr/>
        </p:nvCxnSpPr>
        <p:spPr>
          <a:xfrm>
            <a:off x="2446317" y="1946344"/>
            <a:ext cx="754083" cy="85793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1600200" y="2804276"/>
            <a:ext cx="1981200" cy="396124"/>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a:ea typeface="+mn-ea"/>
                <a:cs typeface="+mn-cs"/>
              </a:rPr>
              <a:t>0</a:t>
            </a:r>
            <a:endParaRPr kumimoji="0" lang="en-AU" sz="1800" b="0" i="0" u="none" strike="noStrike" kern="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933430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29C2B6-06CD-3C7C-C563-8A1767BA8EE2}"/>
              </a:ext>
            </a:extLst>
          </p:cNvPr>
          <p:cNvPicPr>
            <a:picLocks noChangeAspect="1"/>
          </p:cNvPicPr>
          <p:nvPr/>
        </p:nvPicPr>
        <p:blipFill rotWithShape="1">
          <a:blip r:embed="rId2"/>
          <a:srcRect r="625" b="7778"/>
          <a:stretch/>
        </p:blipFill>
        <p:spPr>
          <a:xfrm>
            <a:off x="957833" y="1471406"/>
            <a:ext cx="10318898" cy="5386594"/>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9004192"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Access Balance Sheet/Income Statement</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318181"/>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2800" dirty="0"/>
              <a:t>From the material management homepage, click "Balance Sheet/Income Statement" to review financial reports.</a:t>
            </a:r>
            <a:endParaRPr kumimoji="0" lang="en-US" sz="2800" b="1" i="0" u="none" strike="noStrike" kern="0" cap="none" spc="0" normalizeH="0" baseline="0" noProof="0" dirty="0">
              <a:ln>
                <a:noFill/>
              </a:ln>
              <a:solidFill>
                <a:srgbClr val="0D0D0D"/>
              </a:solidFill>
              <a:effectLst/>
              <a:uLnTx/>
              <a:uFillTx/>
              <a:latin typeface="Calibri"/>
              <a:ea typeface="+mn-ea"/>
              <a:cs typeface="+mn-cs"/>
            </a:endParaRPr>
          </a:p>
        </p:txBody>
      </p:sp>
      <p:cxnSp>
        <p:nvCxnSpPr>
          <p:cNvPr id="17" name="Straight Arrow Connector 16">
            <a:extLst>
              <a:ext uri="{FF2B5EF4-FFF2-40B4-BE49-F238E27FC236}">
                <a16:creationId xmlns:a16="http://schemas.microsoft.com/office/drawing/2014/main" id="{34A7A7A8-28F3-FD6F-CB68-D1BEF247BFDE}"/>
              </a:ext>
            </a:extLst>
          </p:cNvPr>
          <p:cNvCxnSpPr>
            <a:cxnSpLocks/>
          </p:cNvCxnSpPr>
          <p:nvPr/>
        </p:nvCxnSpPr>
        <p:spPr>
          <a:xfrm>
            <a:off x="2054431" y="1828800"/>
            <a:ext cx="868854" cy="29718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2456255" y="4800600"/>
            <a:ext cx="1048945" cy="1143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a:ea typeface="+mn-ea"/>
                <a:cs typeface="+mn-cs"/>
              </a:rPr>
              <a:t>0</a:t>
            </a:r>
            <a:endParaRPr kumimoji="0" lang="en-AU" sz="1800" b="0" i="0" u="none" strike="noStrike" kern="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4300102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9AE218B-0293-86AE-AA63-F52F20527925}"/>
              </a:ext>
            </a:extLst>
          </p:cNvPr>
          <p:cNvPicPr>
            <a:picLocks noChangeAspect="1"/>
          </p:cNvPicPr>
          <p:nvPr/>
        </p:nvPicPr>
        <p:blipFill rotWithShape="1">
          <a:blip r:embed="rId2"/>
          <a:srcRect r="1575" b="6666"/>
          <a:stretch/>
        </p:blipFill>
        <p:spPr>
          <a:xfrm>
            <a:off x="1610139" y="1827093"/>
            <a:ext cx="9154411" cy="4882971"/>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Run Balance Sheet for the Period</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318181"/>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2800" dirty="0"/>
              <a:t>Enter the required end period (e.g., May 2024) and click "GO" to generate the balance sheet report.</a:t>
            </a:r>
            <a:endParaRPr kumimoji="0" lang="en-US" sz="2800" b="0" i="0" u="none" strike="noStrike" kern="0" cap="none" spc="0" normalizeH="0" baseline="0" noProof="0" dirty="0">
              <a:ln>
                <a:noFill/>
              </a:ln>
              <a:solidFill>
                <a:srgbClr val="0D0D0D"/>
              </a:solidFill>
              <a:effectLst/>
              <a:uLnTx/>
              <a:uFillTx/>
              <a:latin typeface="Calibri"/>
              <a:ea typeface="+mn-ea"/>
              <a:cs typeface="+mn-cs"/>
            </a:endParaRPr>
          </a:p>
        </p:txBody>
      </p:sp>
      <p:cxnSp>
        <p:nvCxnSpPr>
          <p:cNvPr id="17" name="Straight Arrow Connector 16">
            <a:extLst>
              <a:ext uri="{FF2B5EF4-FFF2-40B4-BE49-F238E27FC236}">
                <a16:creationId xmlns:a16="http://schemas.microsoft.com/office/drawing/2014/main" id="{34A7A7A8-28F3-FD6F-CB68-D1BEF247BFDE}"/>
              </a:ext>
            </a:extLst>
          </p:cNvPr>
          <p:cNvCxnSpPr>
            <a:cxnSpLocks/>
            <a:endCxn id="21" idx="0"/>
          </p:cNvCxnSpPr>
          <p:nvPr/>
        </p:nvCxnSpPr>
        <p:spPr>
          <a:xfrm>
            <a:off x="8692738" y="1377538"/>
            <a:ext cx="1028216" cy="22254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9458718" y="3602952"/>
            <a:ext cx="524472" cy="4572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9932360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3D13F2B-0390-8E5B-D433-AE490732179A}"/>
              </a:ext>
            </a:extLst>
          </p:cNvPr>
          <p:cNvPicPr>
            <a:picLocks noChangeAspect="1"/>
          </p:cNvPicPr>
          <p:nvPr/>
        </p:nvPicPr>
        <p:blipFill rotWithShape="1">
          <a:blip r:embed="rId2"/>
          <a:srcRect l="-625" t="7778" r="-625" b="7778"/>
          <a:stretch/>
        </p:blipFill>
        <p:spPr>
          <a:xfrm>
            <a:off x="1723642" y="1900611"/>
            <a:ext cx="10544557" cy="4946829"/>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Expand Financial Accounts</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318181"/>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2800" dirty="0">
                <a:latin typeface="+mj-lt"/>
              </a:rPr>
              <a:t>Click "Expand All" to open all account groups and view their detailed balances and structure.</a:t>
            </a:r>
            <a:endParaRPr kumimoji="0" lang="en-US" sz="2800" b="0" i="0" u="none" strike="noStrike" kern="0" cap="none" spc="0" normalizeH="0" baseline="0" noProof="0" dirty="0">
              <a:ln>
                <a:noFill/>
              </a:ln>
              <a:solidFill>
                <a:srgbClr val="0D0D0D"/>
              </a:solidFill>
              <a:effectLst/>
              <a:uLnTx/>
              <a:uFillTx/>
              <a:latin typeface="+mj-lt"/>
              <a:ea typeface="+mn-ea"/>
              <a:cs typeface="+mn-cs"/>
            </a:endParaRPr>
          </a:p>
        </p:txBody>
      </p:sp>
      <p:cxnSp>
        <p:nvCxnSpPr>
          <p:cNvPr id="17" name="Straight Arrow Connector 16">
            <a:extLst>
              <a:ext uri="{FF2B5EF4-FFF2-40B4-BE49-F238E27FC236}">
                <a16:creationId xmlns:a16="http://schemas.microsoft.com/office/drawing/2014/main" id="{34A7A7A8-28F3-FD6F-CB68-D1BEF247BFDE}"/>
              </a:ext>
            </a:extLst>
          </p:cNvPr>
          <p:cNvCxnSpPr>
            <a:cxnSpLocks/>
            <a:endCxn id="21" idx="0"/>
          </p:cNvCxnSpPr>
          <p:nvPr/>
        </p:nvCxnSpPr>
        <p:spPr>
          <a:xfrm>
            <a:off x="3170712" y="1430372"/>
            <a:ext cx="7297646" cy="271505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10206122" y="4145425"/>
            <a:ext cx="524472" cy="4572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a:ea typeface="+mn-ea"/>
                <a:cs typeface="+mn-cs"/>
              </a:rPr>
              <a:t>0</a:t>
            </a:r>
            <a:endParaRPr kumimoji="0" lang="en-AU" sz="1800" b="0" i="0" u="none" strike="noStrike" kern="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307034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bject 6">
            <a:extLst>
              <a:ext uri="{FF2B5EF4-FFF2-40B4-BE49-F238E27FC236}">
                <a16:creationId xmlns:a16="http://schemas.microsoft.com/office/drawing/2014/main" id="{A6B1070B-6834-5C4D-EC87-AD18C8239E15}"/>
              </a:ext>
            </a:extLst>
          </p:cNvPr>
          <p:cNvSpPr txBox="1">
            <a:spLocks noGrp="1"/>
          </p:cNvSpPr>
          <p:nvPr>
            <p:ph type="title"/>
          </p:nvPr>
        </p:nvSpPr>
        <p:spPr>
          <a:xfrm>
            <a:off x="2910585" y="141224"/>
            <a:ext cx="8127365"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Introduction</a:t>
            </a:r>
            <a:endParaRPr sz="3200" dirty="0"/>
          </a:p>
        </p:txBody>
      </p:sp>
      <p:sp>
        <p:nvSpPr>
          <p:cNvPr id="5" name="TextBox 4">
            <a:extLst>
              <a:ext uri="{FF2B5EF4-FFF2-40B4-BE49-F238E27FC236}">
                <a16:creationId xmlns:a16="http://schemas.microsoft.com/office/drawing/2014/main" id="{5F161FDD-81EB-9314-0290-0B1DC3D82244}"/>
              </a:ext>
            </a:extLst>
          </p:cNvPr>
          <p:cNvSpPr txBox="1"/>
          <p:nvPr/>
        </p:nvSpPr>
        <p:spPr>
          <a:xfrm>
            <a:off x="189271" y="2446744"/>
            <a:ext cx="11813458" cy="1964512"/>
          </a:xfrm>
          <a:prstGeom prst="rect">
            <a:avLst/>
          </a:prstGeom>
          <a:noFill/>
        </p:spPr>
        <p:txBody>
          <a:bodyPr wrap="square">
            <a:spAutoFit/>
          </a:bodyPr>
          <a:lstStyle/>
          <a:p>
            <a:pPr>
              <a:lnSpc>
                <a:spcPct val="150000"/>
              </a:lnSpc>
            </a:pPr>
            <a:r>
              <a:rPr lang="en-US" sz="2800" dirty="0"/>
              <a:t>In this activity, we will practice SAP S/4HANA Procurement by navigating supplier balances, managing supplier line items, posting payments, and analyzing financial impacts through journal entries and reports.</a:t>
            </a:r>
            <a:endParaRPr lang="en-AU"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41DFD63-9BA5-9FE5-1A90-950C38E324E1}"/>
              </a:ext>
            </a:extLst>
          </p:cNvPr>
          <p:cNvPicPr>
            <a:picLocks noChangeAspect="1"/>
          </p:cNvPicPr>
          <p:nvPr/>
        </p:nvPicPr>
        <p:blipFill rotWithShape="1">
          <a:blip r:embed="rId2"/>
          <a:srcRect r="625" b="6666"/>
          <a:stretch/>
        </p:blipFill>
        <p:spPr>
          <a:xfrm>
            <a:off x="1965548" y="1455346"/>
            <a:ext cx="10226452" cy="5402654"/>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View Specific GL Account</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318181"/>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2800" dirty="0"/>
              <a:t>Locate and click on a specific G/L account (e.g., Purchased concessions) to view its balance details.</a:t>
            </a:r>
            <a:endParaRPr kumimoji="0" lang="en-US" sz="2800" b="0" i="0" u="none" strike="noStrike" kern="0" cap="none" spc="0" normalizeH="0" baseline="0" noProof="0" dirty="0">
              <a:ln>
                <a:noFill/>
              </a:ln>
              <a:solidFill>
                <a:srgbClr val="0D0D0D"/>
              </a:solidFill>
              <a:effectLst/>
              <a:uLnTx/>
              <a:uFillTx/>
              <a:latin typeface="Calibri"/>
              <a:ea typeface="+mn-ea"/>
              <a:cs typeface="+mn-cs"/>
            </a:endParaRPr>
          </a:p>
        </p:txBody>
      </p:sp>
      <p:cxnSp>
        <p:nvCxnSpPr>
          <p:cNvPr id="17" name="Straight Arrow Connector 16">
            <a:extLst>
              <a:ext uri="{FF2B5EF4-FFF2-40B4-BE49-F238E27FC236}">
                <a16:creationId xmlns:a16="http://schemas.microsoft.com/office/drawing/2014/main" id="{34A7A7A8-28F3-FD6F-CB68-D1BEF247BFDE}"/>
              </a:ext>
            </a:extLst>
          </p:cNvPr>
          <p:cNvCxnSpPr>
            <a:cxnSpLocks/>
            <a:endCxn id="21" idx="0"/>
          </p:cNvCxnSpPr>
          <p:nvPr/>
        </p:nvCxnSpPr>
        <p:spPr>
          <a:xfrm>
            <a:off x="6194144" y="1455346"/>
            <a:ext cx="975715" cy="356741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6194144" y="5022757"/>
            <a:ext cx="1951429"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407226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4B7379B-4AD2-E746-D18F-474BFD736D88}"/>
              </a:ext>
            </a:extLst>
          </p:cNvPr>
          <p:cNvPicPr>
            <a:picLocks noChangeAspect="1"/>
          </p:cNvPicPr>
          <p:nvPr/>
        </p:nvPicPr>
        <p:blipFill rotWithShape="1">
          <a:blip r:embed="rId2"/>
          <a:srcRect b="11111"/>
          <a:stretch/>
        </p:blipFill>
        <p:spPr>
          <a:xfrm>
            <a:off x="1603168" y="1944584"/>
            <a:ext cx="9826831" cy="4913416"/>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2" y="114448"/>
            <a:ext cx="8600431"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Display Line Items in General Ledger</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92000" cy="1318181"/>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2800" dirty="0"/>
              <a:t>After selecting the account, click "Display Line Items in General Ledger" to review transactions posted to that account.</a:t>
            </a:r>
            <a:endParaRPr kumimoji="0" lang="en-US" sz="2800" b="0" i="0" u="none" strike="noStrike" kern="0" cap="none" spc="0" normalizeH="0" baseline="0" noProof="0" dirty="0">
              <a:ln>
                <a:noFill/>
              </a:ln>
              <a:solidFill>
                <a:srgbClr val="0D0D0D"/>
              </a:solidFill>
              <a:effectLst/>
              <a:uLnTx/>
              <a:uFillTx/>
              <a:latin typeface="Calibri"/>
              <a:ea typeface="+mn-ea"/>
              <a:cs typeface="+mn-cs"/>
            </a:endParaRPr>
          </a:p>
        </p:txBody>
      </p:sp>
      <p:cxnSp>
        <p:nvCxnSpPr>
          <p:cNvPr id="17" name="Straight Arrow Connector 16">
            <a:extLst>
              <a:ext uri="{FF2B5EF4-FFF2-40B4-BE49-F238E27FC236}">
                <a16:creationId xmlns:a16="http://schemas.microsoft.com/office/drawing/2014/main" id="{34A7A7A8-28F3-FD6F-CB68-D1BEF247BFDE}"/>
              </a:ext>
            </a:extLst>
          </p:cNvPr>
          <p:cNvCxnSpPr>
            <a:cxnSpLocks/>
          </p:cNvCxnSpPr>
          <p:nvPr/>
        </p:nvCxnSpPr>
        <p:spPr>
          <a:xfrm>
            <a:off x="3728852" y="1915075"/>
            <a:ext cx="1816925" cy="331006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4719025" y="5376745"/>
            <a:ext cx="1681776" cy="180908"/>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9300398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203B1A1-40A8-76B3-B38A-F1F18D5941E8}"/>
              </a:ext>
            </a:extLst>
          </p:cNvPr>
          <p:cNvPicPr>
            <a:picLocks noChangeAspect="1"/>
          </p:cNvPicPr>
          <p:nvPr/>
        </p:nvPicPr>
        <p:blipFill rotWithShape="1">
          <a:blip r:embed="rId2"/>
          <a:srcRect r="625" b="9160"/>
          <a:stretch/>
        </p:blipFill>
        <p:spPr>
          <a:xfrm>
            <a:off x="835542" y="1904929"/>
            <a:ext cx="9365362" cy="4815585"/>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Expand Company Code Details</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318181"/>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800" i="0" u="none" strike="noStrike" kern="0" cap="none" spc="0" normalizeH="0" baseline="0" noProof="0" dirty="0">
                <a:ln>
                  <a:noFill/>
                </a:ln>
                <a:solidFill>
                  <a:srgbClr val="0D0D0D"/>
                </a:solidFill>
                <a:effectLst/>
                <a:uLnTx/>
                <a:uFillTx/>
                <a:latin typeface="Calibri"/>
                <a:ea typeface="+mn-ea"/>
                <a:cs typeface="+mn-cs"/>
              </a:rPr>
              <a:t>Expand the company code line to see the general ledger items associated with the selected G/L account.</a:t>
            </a:r>
          </a:p>
        </p:txBody>
      </p:sp>
      <p:cxnSp>
        <p:nvCxnSpPr>
          <p:cNvPr id="17" name="Straight Arrow Connector 16">
            <a:extLst>
              <a:ext uri="{FF2B5EF4-FFF2-40B4-BE49-F238E27FC236}">
                <a16:creationId xmlns:a16="http://schemas.microsoft.com/office/drawing/2014/main" id="{34A7A7A8-28F3-FD6F-CB68-D1BEF247BFDE}"/>
              </a:ext>
            </a:extLst>
          </p:cNvPr>
          <p:cNvCxnSpPr>
            <a:cxnSpLocks/>
          </p:cNvCxnSpPr>
          <p:nvPr/>
        </p:nvCxnSpPr>
        <p:spPr>
          <a:xfrm flipH="1">
            <a:off x="1333500" y="1904929"/>
            <a:ext cx="497958" cy="265050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1143000" y="4555436"/>
            <a:ext cx="381000" cy="23631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8123046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43D5C7A-F4B2-C689-51B2-C9646259762C}"/>
              </a:ext>
            </a:extLst>
          </p:cNvPr>
          <p:cNvPicPr>
            <a:picLocks noChangeAspect="1"/>
          </p:cNvPicPr>
          <p:nvPr/>
        </p:nvPicPr>
        <p:blipFill rotWithShape="1">
          <a:blip r:embed="rId2"/>
          <a:srcRect b="20791"/>
          <a:stretch/>
        </p:blipFill>
        <p:spPr>
          <a:xfrm>
            <a:off x="495300" y="1901142"/>
            <a:ext cx="11125200" cy="4956858"/>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Expand G/L Account Transactions</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318181"/>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800" i="0" u="none" strike="noStrike" kern="0" cap="none" spc="0" normalizeH="0" baseline="0" noProof="0" dirty="0">
                <a:ln>
                  <a:noFill/>
                </a:ln>
                <a:solidFill>
                  <a:srgbClr val="0D0D0D"/>
                </a:solidFill>
                <a:effectLst/>
                <a:uLnTx/>
                <a:uFillTx/>
                <a:latin typeface="Calibri"/>
                <a:ea typeface="+mn-ea"/>
                <a:cs typeface="+mn-cs"/>
              </a:rPr>
              <a:t>Further expand under the G/L account to drill down into individual posted transactions and entries.</a:t>
            </a:r>
          </a:p>
        </p:txBody>
      </p:sp>
      <p:cxnSp>
        <p:nvCxnSpPr>
          <p:cNvPr id="17" name="Straight Arrow Connector 16">
            <a:extLst>
              <a:ext uri="{FF2B5EF4-FFF2-40B4-BE49-F238E27FC236}">
                <a16:creationId xmlns:a16="http://schemas.microsoft.com/office/drawing/2014/main" id="{34A7A7A8-28F3-FD6F-CB68-D1BEF247BFDE}"/>
              </a:ext>
            </a:extLst>
          </p:cNvPr>
          <p:cNvCxnSpPr>
            <a:cxnSpLocks/>
          </p:cNvCxnSpPr>
          <p:nvPr/>
        </p:nvCxnSpPr>
        <p:spPr>
          <a:xfrm flipH="1">
            <a:off x="1214057" y="2574507"/>
            <a:ext cx="697871" cy="262956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44ED89D-D857-4189-8E57-019192F2F19B}"/>
              </a:ext>
            </a:extLst>
          </p:cNvPr>
          <p:cNvSpPr/>
          <p:nvPr/>
        </p:nvSpPr>
        <p:spPr>
          <a:xfrm>
            <a:off x="1023557" y="5237649"/>
            <a:ext cx="381000" cy="23631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8994490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2" cstate="print"/>
            <a:stretch>
              <a:fillRect/>
            </a:stretch>
          </p:blipFill>
          <p:spPr>
            <a:xfrm>
              <a:off x="0" y="0"/>
              <a:ext cx="12192000" cy="649224"/>
            </a:xfrm>
            <a:prstGeom prst="rect">
              <a:avLst/>
            </a:prstGeom>
          </p:spPr>
        </p:pic>
        <p:pic>
          <p:nvPicPr>
            <p:cNvPr id="5" name="object 5"/>
            <p:cNvPicPr/>
            <p:nvPr/>
          </p:nvPicPr>
          <p:blipFill>
            <a:blip r:embed="rId3"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2" y="114448"/>
            <a:ext cx="8270795"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Locate Journal Entry for Bike Payment</a:t>
            </a:r>
            <a:endParaRPr lang="en-US" sz="3200" dirty="0"/>
          </a:p>
        </p:txBody>
      </p:sp>
      <p:sp>
        <p:nvSpPr>
          <p:cNvPr id="11" name="Rectangle: Rounded Corners 10">
            <a:extLst>
              <a:ext uri="{FF2B5EF4-FFF2-40B4-BE49-F238E27FC236}">
                <a16:creationId xmlns:a16="http://schemas.microsoft.com/office/drawing/2014/main" id="{E2354D0F-E90E-6342-04A1-22FCC260C658}"/>
              </a:ext>
            </a:extLst>
          </p:cNvPr>
          <p:cNvSpPr/>
          <p:nvPr/>
        </p:nvSpPr>
        <p:spPr>
          <a:xfrm>
            <a:off x="1447800" y="5825026"/>
            <a:ext cx="6324600" cy="194774"/>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pic>
        <p:nvPicPr>
          <p:cNvPr id="13" name="Picture 12">
            <a:extLst>
              <a:ext uri="{FF2B5EF4-FFF2-40B4-BE49-F238E27FC236}">
                <a16:creationId xmlns:a16="http://schemas.microsoft.com/office/drawing/2014/main" id="{B0897860-D570-3302-66B7-861FB5121EC5}"/>
              </a:ext>
            </a:extLst>
          </p:cNvPr>
          <p:cNvPicPr>
            <a:picLocks noChangeAspect="1"/>
          </p:cNvPicPr>
          <p:nvPr/>
        </p:nvPicPr>
        <p:blipFill rotWithShape="1">
          <a:blip r:embed="rId4"/>
          <a:srcRect l="625" t="12222" r="625" b="17117"/>
          <a:stretch/>
        </p:blipFill>
        <p:spPr>
          <a:xfrm>
            <a:off x="152400" y="1969481"/>
            <a:ext cx="12039600" cy="4845848"/>
          </a:xfrm>
          <a:prstGeom prst="rect">
            <a:avLst/>
          </a:prstGeom>
        </p:spPr>
      </p:pic>
      <p:sp>
        <p:nvSpPr>
          <p:cNvPr id="14" name="Rectangle: Rounded Corners 13">
            <a:extLst>
              <a:ext uri="{FF2B5EF4-FFF2-40B4-BE49-F238E27FC236}">
                <a16:creationId xmlns:a16="http://schemas.microsoft.com/office/drawing/2014/main" id="{03A8C8FF-A536-B09A-C223-D44CA69E217B}"/>
              </a:ext>
            </a:extLst>
          </p:cNvPr>
          <p:cNvSpPr/>
          <p:nvPr/>
        </p:nvSpPr>
        <p:spPr>
          <a:xfrm>
            <a:off x="918210" y="6081975"/>
            <a:ext cx="489967" cy="19477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cxnSp>
        <p:nvCxnSpPr>
          <p:cNvPr id="19" name="Straight Arrow Connector 18">
            <a:extLst>
              <a:ext uri="{FF2B5EF4-FFF2-40B4-BE49-F238E27FC236}">
                <a16:creationId xmlns:a16="http://schemas.microsoft.com/office/drawing/2014/main" id="{C81B912D-2AE7-7D0A-7EE2-7856EA2B2F02}"/>
              </a:ext>
            </a:extLst>
          </p:cNvPr>
          <p:cNvCxnSpPr>
            <a:cxnSpLocks/>
          </p:cNvCxnSpPr>
          <p:nvPr/>
        </p:nvCxnSpPr>
        <p:spPr>
          <a:xfrm>
            <a:off x="927223" y="2465719"/>
            <a:ext cx="244984" cy="358243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318181"/>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800" i="0" u="none" strike="noStrike" kern="0" cap="none" spc="0" normalizeH="0" baseline="0" noProof="0" dirty="0">
                <a:ln>
                  <a:noFill/>
                </a:ln>
                <a:solidFill>
                  <a:srgbClr val="0D0D0D"/>
                </a:solidFill>
                <a:effectLst/>
                <a:uLnTx/>
                <a:uFillTx/>
                <a:latin typeface="Calibri"/>
                <a:ea typeface="+mn-ea"/>
                <a:cs typeface="+mn-cs"/>
              </a:rPr>
              <a:t>Scroll down the list to find and select the journal entry that matches the date of your bike payment</a:t>
            </a:r>
          </a:p>
        </p:txBody>
      </p:sp>
    </p:spTree>
    <p:extLst>
      <p:ext uri="{BB962C8B-B14F-4D97-AF65-F5344CB8AC3E}">
        <p14:creationId xmlns:p14="http://schemas.microsoft.com/office/powerpoint/2010/main" val="3471792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C299737-2F4B-DFEA-4375-98F26CECABA0}"/>
              </a:ext>
            </a:extLst>
          </p:cNvPr>
          <p:cNvPicPr>
            <a:picLocks noChangeAspect="1"/>
          </p:cNvPicPr>
          <p:nvPr/>
        </p:nvPicPr>
        <p:blipFill rotWithShape="1">
          <a:blip r:embed="rId2"/>
          <a:srcRect l="625" t="10089" r="3750" b="7778"/>
          <a:stretch/>
        </p:blipFill>
        <p:spPr>
          <a:xfrm>
            <a:off x="555678" y="1236661"/>
            <a:ext cx="11263334" cy="5441736"/>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View Journal Entry Details</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318181"/>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2800" dirty="0"/>
              <a:t>Clicking the journal entry opens a detailed pop-up showing basic information like ledger, company code, G/L account, fiscal year, and posting data.</a:t>
            </a:r>
            <a:endParaRPr kumimoji="0" lang="en-US" sz="2800" b="0" i="0" u="none" strike="noStrike" kern="0" cap="none" spc="0" normalizeH="0" baseline="0" noProof="0" dirty="0">
              <a:ln>
                <a:noFill/>
              </a:ln>
              <a:solidFill>
                <a:srgbClr val="0D0D0D"/>
              </a:solidFill>
              <a:effectLst/>
              <a:uLnTx/>
              <a:uFillTx/>
              <a:latin typeface="Calibri"/>
              <a:ea typeface="+mn-ea"/>
              <a:cs typeface="+mn-cs"/>
            </a:endParaRPr>
          </a:p>
        </p:txBody>
      </p:sp>
      <p:sp>
        <p:nvSpPr>
          <p:cNvPr id="11" name="Rectangle: Rounded Corners 10">
            <a:extLst>
              <a:ext uri="{FF2B5EF4-FFF2-40B4-BE49-F238E27FC236}">
                <a16:creationId xmlns:a16="http://schemas.microsoft.com/office/drawing/2014/main" id="{E2354D0F-E90E-6342-04A1-22FCC260C658}"/>
              </a:ext>
            </a:extLst>
          </p:cNvPr>
          <p:cNvSpPr/>
          <p:nvPr/>
        </p:nvSpPr>
        <p:spPr>
          <a:xfrm>
            <a:off x="1600200" y="2971799"/>
            <a:ext cx="3429000" cy="3706597"/>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cxnSp>
        <p:nvCxnSpPr>
          <p:cNvPr id="19" name="Straight Arrow Connector 18">
            <a:extLst>
              <a:ext uri="{FF2B5EF4-FFF2-40B4-BE49-F238E27FC236}">
                <a16:creationId xmlns:a16="http://schemas.microsoft.com/office/drawing/2014/main" id="{C81B912D-2AE7-7D0A-7EE2-7856EA2B2F02}"/>
              </a:ext>
            </a:extLst>
          </p:cNvPr>
          <p:cNvCxnSpPr>
            <a:cxnSpLocks/>
          </p:cNvCxnSpPr>
          <p:nvPr/>
        </p:nvCxnSpPr>
        <p:spPr>
          <a:xfrm>
            <a:off x="1887794" y="1946344"/>
            <a:ext cx="474406" cy="102545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1001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2" cstate="print"/>
            <a:stretch>
              <a:fillRect/>
            </a:stretch>
          </p:blipFill>
          <p:spPr>
            <a:xfrm>
              <a:off x="0" y="0"/>
              <a:ext cx="12192000" cy="649224"/>
            </a:xfrm>
            <a:prstGeom prst="rect">
              <a:avLst/>
            </a:prstGeom>
          </p:spPr>
        </p:pic>
        <p:pic>
          <p:nvPicPr>
            <p:cNvPr id="5" name="object 5"/>
            <p:cNvPicPr/>
            <p:nvPr/>
          </p:nvPicPr>
          <p:blipFill>
            <a:blip r:embed="rId3"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Close Journal Entry Details</a:t>
            </a:r>
            <a:endParaRPr lang="en-US" sz="3200" dirty="0"/>
          </a:p>
        </p:txBody>
      </p:sp>
      <p:pic>
        <p:nvPicPr>
          <p:cNvPr id="7" name="Picture 6">
            <a:extLst>
              <a:ext uri="{FF2B5EF4-FFF2-40B4-BE49-F238E27FC236}">
                <a16:creationId xmlns:a16="http://schemas.microsoft.com/office/drawing/2014/main" id="{C18F4376-C7C5-18BE-20A8-651611967B9E}"/>
              </a:ext>
            </a:extLst>
          </p:cNvPr>
          <p:cNvPicPr>
            <a:picLocks noChangeAspect="1"/>
          </p:cNvPicPr>
          <p:nvPr/>
        </p:nvPicPr>
        <p:blipFill rotWithShape="1">
          <a:blip r:embed="rId4"/>
          <a:srcRect l="1575" t="16650" r="1875" b="6452"/>
          <a:stretch/>
        </p:blipFill>
        <p:spPr>
          <a:xfrm>
            <a:off x="850345" y="2033293"/>
            <a:ext cx="10673999" cy="4782036"/>
          </a:xfrm>
          <a:prstGeom prst="rect">
            <a:avLst/>
          </a:prstGeom>
        </p:spPr>
      </p:pic>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318181"/>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2800" dirty="0"/>
              <a:t>Click anywhere on the background to close the pop-up and return to the main list view.</a:t>
            </a:r>
            <a:endParaRPr kumimoji="0" lang="en-US" sz="2800" b="0" i="0" u="none" strike="noStrike" kern="0" cap="none" spc="0" normalizeH="0" baseline="0" noProof="0" dirty="0">
              <a:ln>
                <a:noFill/>
              </a:ln>
              <a:solidFill>
                <a:srgbClr val="0D0D0D"/>
              </a:solidFill>
              <a:effectLst/>
              <a:uLnTx/>
              <a:uFillTx/>
              <a:latin typeface="Calibri"/>
              <a:ea typeface="+mn-ea"/>
              <a:cs typeface="+mn-cs"/>
            </a:endParaRPr>
          </a:p>
        </p:txBody>
      </p:sp>
    </p:spTree>
    <p:extLst>
      <p:ext uri="{BB962C8B-B14F-4D97-AF65-F5344CB8AC3E}">
        <p14:creationId xmlns:p14="http://schemas.microsoft.com/office/powerpoint/2010/main" val="26334167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2" cstate="print"/>
            <a:stretch>
              <a:fillRect/>
            </a:stretch>
          </p:blipFill>
          <p:spPr>
            <a:xfrm>
              <a:off x="0" y="0"/>
              <a:ext cx="12192000" cy="649224"/>
            </a:xfrm>
            <a:prstGeom prst="rect">
              <a:avLst/>
            </a:prstGeom>
          </p:spPr>
        </p:pic>
        <p:pic>
          <p:nvPicPr>
            <p:cNvPr id="5" name="object 5"/>
            <p:cNvPicPr/>
            <p:nvPr/>
          </p:nvPicPr>
          <p:blipFill>
            <a:blip r:embed="rId3"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Return to Launchpad</a:t>
            </a:r>
            <a:endParaRPr lang="en-US" sz="3200" dirty="0"/>
          </a:p>
        </p:txBody>
      </p:sp>
      <p:pic>
        <p:nvPicPr>
          <p:cNvPr id="10" name="Picture 9">
            <a:extLst>
              <a:ext uri="{FF2B5EF4-FFF2-40B4-BE49-F238E27FC236}">
                <a16:creationId xmlns:a16="http://schemas.microsoft.com/office/drawing/2014/main" id="{1F6D079E-6DCE-568B-B271-D46CEE65DF63}"/>
              </a:ext>
            </a:extLst>
          </p:cNvPr>
          <p:cNvPicPr>
            <a:picLocks noChangeAspect="1"/>
          </p:cNvPicPr>
          <p:nvPr/>
        </p:nvPicPr>
        <p:blipFill rotWithShape="1">
          <a:blip r:embed="rId4"/>
          <a:srcRect r="625" b="7778"/>
          <a:stretch/>
        </p:blipFill>
        <p:spPr>
          <a:xfrm>
            <a:off x="1349477" y="1969481"/>
            <a:ext cx="9416845" cy="4915712"/>
          </a:xfrm>
          <a:prstGeom prst="rect">
            <a:avLst/>
          </a:prstGeom>
        </p:spPr>
      </p:pic>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318181"/>
          </a:xfrm>
          <a:prstGeom prst="rect">
            <a:avLst/>
          </a:prstGeom>
          <a:solidFill>
            <a:schemeClr val="bg1"/>
          </a:solidFill>
        </p:spPr>
        <p:txBody>
          <a:bodyPr wrap="square">
            <a:spAutoFit/>
          </a:bodyPr>
          <a:lstStyle/>
          <a:p>
            <a:pPr marL="3429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800" i="0" u="none" strike="noStrike" kern="0" cap="none" spc="0" normalizeH="0" baseline="0" noProof="0" dirty="0">
                <a:ln>
                  <a:noFill/>
                </a:ln>
                <a:solidFill>
                  <a:srgbClr val="0D0D0D"/>
                </a:solidFill>
                <a:effectLst/>
                <a:uLnTx/>
                <a:uFillTx/>
                <a:latin typeface="Calibri"/>
                <a:ea typeface="+mn-ea"/>
                <a:cs typeface="+mn-cs"/>
              </a:rPr>
              <a:t>Click the SAP logo at the top to quickly return to the main SAP Fiori Launchpad home screen.</a:t>
            </a:r>
          </a:p>
        </p:txBody>
      </p:sp>
    </p:spTree>
    <p:extLst>
      <p:ext uri="{BB962C8B-B14F-4D97-AF65-F5344CB8AC3E}">
        <p14:creationId xmlns:p14="http://schemas.microsoft.com/office/powerpoint/2010/main" val="15433976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A01BEF-35A6-9488-A080-563C3A18CDB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87AF0977-32A5-9D00-F1C6-1F7AAD83AB94}"/>
              </a:ext>
            </a:extLst>
          </p:cNvPr>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a:extLst>
              <a:ext uri="{FF2B5EF4-FFF2-40B4-BE49-F238E27FC236}">
                <a16:creationId xmlns:a16="http://schemas.microsoft.com/office/drawing/2014/main" id="{EC4A702E-DC2F-BC7C-39CC-891F082E238F}"/>
              </a:ext>
            </a:extLst>
          </p:cNvPr>
          <p:cNvGrpSpPr/>
          <p:nvPr/>
        </p:nvGrpSpPr>
        <p:grpSpPr>
          <a:xfrm>
            <a:off x="0" y="0"/>
            <a:ext cx="12192000" cy="649605"/>
            <a:chOff x="0" y="0"/>
            <a:chExt cx="12192000" cy="649605"/>
          </a:xfrm>
        </p:grpSpPr>
        <p:pic>
          <p:nvPicPr>
            <p:cNvPr id="4" name="object 4">
              <a:extLst>
                <a:ext uri="{FF2B5EF4-FFF2-40B4-BE49-F238E27FC236}">
                  <a16:creationId xmlns:a16="http://schemas.microsoft.com/office/drawing/2014/main" id="{C95F9E50-F2E7-959A-AA71-AE494D98D935}"/>
                </a:ext>
              </a:extLst>
            </p:cNvPr>
            <p:cNvPicPr/>
            <p:nvPr/>
          </p:nvPicPr>
          <p:blipFill>
            <a:blip r:embed="rId2" cstate="print"/>
            <a:stretch>
              <a:fillRect/>
            </a:stretch>
          </p:blipFill>
          <p:spPr>
            <a:xfrm>
              <a:off x="0" y="0"/>
              <a:ext cx="12192000" cy="649224"/>
            </a:xfrm>
            <a:prstGeom prst="rect">
              <a:avLst/>
            </a:prstGeom>
          </p:spPr>
        </p:pic>
        <p:pic>
          <p:nvPicPr>
            <p:cNvPr id="5" name="object 5">
              <a:extLst>
                <a:ext uri="{FF2B5EF4-FFF2-40B4-BE49-F238E27FC236}">
                  <a16:creationId xmlns:a16="http://schemas.microsoft.com/office/drawing/2014/main" id="{15AB45E3-D567-476E-B1DF-C2798E29B1DF}"/>
                </a:ext>
              </a:extLst>
            </p:cNvPr>
            <p:cNvPicPr/>
            <p:nvPr/>
          </p:nvPicPr>
          <p:blipFill>
            <a:blip r:embed="rId3"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319B6DD2-5C4E-A639-A37E-853AE6013AFE}"/>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Conclusion</a:t>
            </a:r>
            <a:endParaRPr lang="en-US" sz="3200" dirty="0"/>
          </a:p>
        </p:txBody>
      </p:sp>
      <p:sp>
        <p:nvSpPr>
          <p:cNvPr id="7" name="TextBox 6">
            <a:extLst>
              <a:ext uri="{FF2B5EF4-FFF2-40B4-BE49-F238E27FC236}">
                <a16:creationId xmlns:a16="http://schemas.microsoft.com/office/drawing/2014/main" id="{78A69882-DA5D-E5A3-1803-D8C9B2720A17}"/>
              </a:ext>
            </a:extLst>
          </p:cNvPr>
          <p:cNvSpPr txBox="1"/>
          <p:nvPr/>
        </p:nvSpPr>
        <p:spPr>
          <a:xfrm>
            <a:off x="56536" y="2446744"/>
            <a:ext cx="12078928" cy="1964512"/>
          </a:xfrm>
          <a:prstGeom prst="rect">
            <a:avLst/>
          </a:prstGeom>
          <a:noFill/>
        </p:spPr>
        <p:txBody>
          <a:bodyPr wrap="square">
            <a:spAutoFit/>
          </a:bodyPr>
          <a:lstStyle/>
          <a:p>
            <a:pPr>
              <a:lnSpc>
                <a:spcPct val="150000"/>
              </a:lnSpc>
            </a:pPr>
            <a:r>
              <a:rPr lang="en-US" sz="2800" dirty="0"/>
              <a:t>In this process, we simulated a supplier payment in SAP S/4HANA by managing supplier balances, posting an outgoing payment, verifying the journal entry, and reviewing its impact on the financial statements.</a:t>
            </a:r>
            <a:endParaRPr lang="en-AU" sz="2800" dirty="0"/>
          </a:p>
        </p:txBody>
      </p:sp>
    </p:spTree>
    <p:extLst>
      <p:ext uri="{BB962C8B-B14F-4D97-AF65-F5344CB8AC3E}">
        <p14:creationId xmlns:p14="http://schemas.microsoft.com/office/powerpoint/2010/main" val="14627388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66846" y="3048000"/>
            <a:ext cx="6258308" cy="1120820"/>
          </a:xfrm>
          <a:prstGeom prst="rect">
            <a:avLst/>
          </a:prstGeom>
        </p:spPr>
        <p:txBody>
          <a:bodyPr vert="horz" wrap="square" lIns="0" tIns="12700" rIns="0" bIns="0" rtlCol="0">
            <a:spAutoFit/>
          </a:bodyPr>
          <a:lstStyle/>
          <a:p>
            <a:pPr marR="5080" indent="12700" algn="ctr">
              <a:lnSpc>
                <a:spcPct val="100000"/>
              </a:lnSpc>
              <a:spcBef>
                <a:spcPts val="100"/>
              </a:spcBef>
            </a:pPr>
            <a:r>
              <a:rPr dirty="0"/>
              <a:t>End</a:t>
            </a:r>
            <a:r>
              <a:rPr spc="-70" dirty="0"/>
              <a:t> </a:t>
            </a:r>
            <a:r>
              <a:rPr dirty="0"/>
              <a:t>of</a:t>
            </a:r>
            <a:r>
              <a:rPr spc="-65" dirty="0"/>
              <a:t> </a:t>
            </a:r>
            <a:r>
              <a:rPr lang="en-US" spc="-65" dirty="0"/>
              <a:t>Week 6 &amp; 7 </a:t>
            </a:r>
            <a:r>
              <a:rPr dirty="0"/>
              <a:t>Workshop</a:t>
            </a:r>
            <a:r>
              <a:rPr lang="fa-IR" dirty="0"/>
              <a:t> </a:t>
            </a:r>
            <a:r>
              <a:rPr lang="en-US" dirty="0"/>
              <a:t>- Procurement</a:t>
            </a:r>
            <a:endParaRPr spc="-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1FA6B-4AB4-1B40-676B-ABCB470939A3}"/>
            </a:ext>
          </a:extLst>
        </p:cNvPr>
        <p:cNvGrpSpPr/>
        <p:nvPr/>
      </p:nvGrpSpPr>
      <p:grpSpPr>
        <a:xfrm>
          <a:off x="0" y="0"/>
          <a:ext cx="0" cy="0"/>
          <a:chOff x="0" y="0"/>
          <a:chExt cx="0" cy="0"/>
        </a:xfrm>
      </p:grpSpPr>
      <p:pic>
        <p:nvPicPr>
          <p:cNvPr id="12" name="Picture 11">
            <a:extLst>
              <a:ext uri="{FF2B5EF4-FFF2-40B4-BE49-F238E27FC236}">
                <a16:creationId xmlns:a16="http://schemas.microsoft.com/office/drawing/2014/main" id="{02824F8A-0A23-C92D-6A34-696E12101C2B}"/>
              </a:ext>
            </a:extLst>
          </p:cNvPr>
          <p:cNvPicPr>
            <a:picLocks noChangeAspect="1"/>
          </p:cNvPicPr>
          <p:nvPr/>
        </p:nvPicPr>
        <p:blipFill>
          <a:blip r:embed="rId2"/>
          <a:srcRect l="17501" t="8888" r="19375" b="25555"/>
          <a:stretch/>
        </p:blipFill>
        <p:spPr>
          <a:xfrm>
            <a:off x="4736804" y="662795"/>
            <a:ext cx="7172632" cy="4189953"/>
          </a:xfrm>
          <a:prstGeom prst="rect">
            <a:avLst/>
          </a:prstGeom>
        </p:spPr>
      </p:pic>
      <p:sp>
        <p:nvSpPr>
          <p:cNvPr id="3" name="object 3">
            <a:extLst>
              <a:ext uri="{FF2B5EF4-FFF2-40B4-BE49-F238E27FC236}">
                <a16:creationId xmlns:a16="http://schemas.microsoft.com/office/drawing/2014/main" id="{27F48AEA-DE76-86C9-097E-1F740A3B63D4}"/>
              </a:ext>
            </a:extLst>
          </p:cNvPr>
          <p:cNvSpPr txBox="1"/>
          <p:nvPr/>
        </p:nvSpPr>
        <p:spPr>
          <a:xfrm>
            <a:off x="533400" y="4852748"/>
            <a:ext cx="9718963" cy="870081"/>
          </a:xfrm>
          <a:prstGeom prst="rect">
            <a:avLst/>
          </a:prstGeom>
        </p:spPr>
        <p:txBody>
          <a:bodyPr vert="horz" wrap="square" lIns="0" tIns="8226" rIns="0" bIns="0" rtlCol="0">
            <a:spAutoFit/>
          </a:bodyPr>
          <a:lstStyle/>
          <a:p>
            <a:pPr marL="8659" marR="0" lvl="0" indent="0" defTabSz="623438" eaLnBrk="1" fontAlgn="auto" latinLnBrk="0" hangingPunct="1">
              <a:lnSpc>
                <a:spcPct val="100000"/>
              </a:lnSpc>
              <a:spcBef>
                <a:spcPts val="65"/>
              </a:spcBef>
              <a:spcAft>
                <a:spcPts val="0"/>
              </a:spcAft>
              <a:buClrTx/>
              <a:buSzTx/>
              <a:buFontTx/>
              <a:buNone/>
              <a:tabLst/>
              <a:defRPr/>
            </a:pPr>
            <a:r>
              <a:rPr kumimoji="0" sz="2800" b="0" i="0" u="none" strike="noStrike" kern="0" cap="none" spc="0" normalizeH="0" baseline="0" noProof="0" dirty="0">
                <a:ln>
                  <a:noFill/>
                </a:ln>
                <a:solidFill>
                  <a:sysClr val="windowText" lastClr="000000"/>
                </a:solidFill>
                <a:effectLst/>
                <a:uLnTx/>
                <a:uFillTx/>
                <a:latin typeface="Calibri"/>
                <a:cs typeface="Calibri"/>
              </a:rPr>
              <a:t>SAP</a:t>
            </a:r>
            <a:r>
              <a:rPr kumimoji="0" sz="2800" b="0" i="0" u="none" strike="noStrike" kern="0" cap="none" spc="-7" normalizeH="0" baseline="0" noProof="0" dirty="0">
                <a:ln>
                  <a:noFill/>
                </a:ln>
                <a:solidFill>
                  <a:sysClr val="windowText" lastClr="000000"/>
                </a:solidFill>
                <a:effectLst/>
                <a:uLnTx/>
                <a:uFillTx/>
                <a:latin typeface="Calibri"/>
                <a:cs typeface="Calibri"/>
              </a:rPr>
              <a:t> </a:t>
            </a:r>
            <a:r>
              <a:rPr kumimoji="0" sz="2800" b="0" i="0" u="none" strike="noStrike" kern="0" cap="none" spc="0" normalizeH="0" baseline="0" noProof="0" dirty="0">
                <a:ln>
                  <a:noFill/>
                </a:ln>
                <a:solidFill>
                  <a:sysClr val="windowText" lastClr="000000"/>
                </a:solidFill>
                <a:effectLst/>
                <a:uLnTx/>
                <a:uFillTx/>
                <a:latin typeface="Calibri"/>
                <a:cs typeface="Calibri"/>
              </a:rPr>
              <a:t>Log</a:t>
            </a:r>
            <a:r>
              <a:rPr kumimoji="0" sz="2800" b="0" i="0" u="none" strike="noStrike" kern="0" cap="none" spc="-10" normalizeH="0" baseline="0" noProof="0" dirty="0">
                <a:ln>
                  <a:noFill/>
                </a:ln>
                <a:solidFill>
                  <a:sysClr val="windowText" lastClr="000000"/>
                </a:solidFill>
                <a:effectLst/>
                <a:uLnTx/>
                <a:uFillTx/>
                <a:latin typeface="Calibri"/>
                <a:cs typeface="Calibri"/>
              </a:rPr>
              <a:t> </a:t>
            </a:r>
            <a:r>
              <a:rPr kumimoji="0" sz="2800" b="0" i="0" u="none" strike="noStrike" kern="0" cap="none" spc="0" normalizeH="0" baseline="0" noProof="0" dirty="0">
                <a:ln>
                  <a:noFill/>
                </a:ln>
                <a:solidFill>
                  <a:sysClr val="windowText" lastClr="000000"/>
                </a:solidFill>
                <a:effectLst/>
                <a:uLnTx/>
                <a:uFillTx/>
                <a:latin typeface="Calibri"/>
                <a:cs typeface="Calibri"/>
              </a:rPr>
              <a:t>in:</a:t>
            </a:r>
            <a:r>
              <a:rPr kumimoji="0" sz="2800" b="0" i="0" u="none" strike="noStrike" kern="0" cap="none" spc="-14" normalizeH="0" baseline="0" noProof="0" dirty="0">
                <a:ln>
                  <a:noFill/>
                </a:ln>
                <a:solidFill>
                  <a:sysClr val="windowText" lastClr="000000"/>
                </a:solidFill>
                <a:effectLst/>
                <a:uLnTx/>
                <a:uFillTx/>
                <a:latin typeface="Calibri"/>
                <a:cs typeface="Calibri"/>
              </a:rPr>
              <a:t> </a:t>
            </a:r>
            <a:r>
              <a:rPr kumimoji="0" lang="en-US" sz="2800" b="1" i="0" u="sng" strike="noStrike" kern="0" cap="none" spc="0" normalizeH="0" baseline="0" noProof="0" dirty="0">
                <a:ln>
                  <a:noFill/>
                </a:ln>
                <a:solidFill>
                  <a:srgbClr val="0000FF"/>
                </a:solidFill>
                <a:effectLst/>
                <a:uLnTx/>
                <a:uFillTx/>
                <a:latin typeface="Calibri" panose="020F0502020204030204" pitchFamily="34" charset="0"/>
                <a:ea typeface="Times New Roman" panose="02020603050405020304" pitchFamily="18" charset="0"/>
                <a:cs typeface="Times New Roman" panose="02020603050405020304" pitchFamily="18" charset="0"/>
                <a:hlinkClick r:id="rId3"/>
              </a:rPr>
              <a:t>https://m32z.ucc.ovgu.de/sap/bc/ui2/flp?sap-client=274&amp;sap-language=EN</a:t>
            </a:r>
            <a:r>
              <a:rPr kumimoji="0" lang="en-AU" sz="2800" b="1" i="0" u="none" strike="noStrike" kern="0" cap="none" spc="0" normalizeH="0" baseline="0" noProof="0" dirty="0">
                <a:ln>
                  <a:noFill/>
                </a:ln>
                <a:solidFill>
                  <a:sysClr val="windowText" lastClr="000000"/>
                </a:solidFill>
                <a:effectLst/>
                <a:uLnTx/>
                <a:uFillTx/>
                <a:latin typeface="Calibri" panose="020F0502020204030204" pitchFamily="34" charset="0"/>
                <a:ea typeface="Times New Roman" panose="02020603050405020304" pitchFamily="18" charset="0"/>
              </a:rPr>
              <a:t> </a:t>
            </a:r>
            <a:endParaRPr kumimoji="0" sz="2800" b="0" i="0" u="none" strike="noStrike" kern="0" cap="none" spc="0" normalizeH="0" baseline="0" noProof="0" dirty="0">
              <a:ln>
                <a:noFill/>
              </a:ln>
              <a:solidFill>
                <a:sysClr val="windowText" lastClr="000000"/>
              </a:solidFill>
              <a:effectLst/>
              <a:uLnTx/>
              <a:uFillTx/>
              <a:latin typeface="Calibri"/>
              <a:cs typeface="Calibri"/>
            </a:endParaRPr>
          </a:p>
        </p:txBody>
      </p:sp>
      <p:sp>
        <p:nvSpPr>
          <p:cNvPr id="4" name="object 4">
            <a:extLst>
              <a:ext uri="{FF2B5EF4-FFF2-40B4-BE49-F238E27FC236}">
                <a16:creationId xmlns:a16="http://schemas.microsoft.com/office/drawing/2014/main" id="{E7D22797-11FD-7D22-EF4A-0A1AAA7F668D}"/>
              </a:ext>
            </a:extLst>
          </p:cNvPr>
          <p:cNvSpPr txBox="1"/>
          <p:nvPr/>
        </p:nvSpPr>
        <p:spPr>
          <a:xfrm>
            <a:off x="533400" y="1572682"/>
            <a:ext cx="4203404" cy="2227171"/>
          </a:xfrm>
          <a:prstGeom prst="rect">
            <a:avLst/>
          </a:prstGeom>
        </p:spPr>
        <p:txBody>
          <a:bodyPr vert="horz" wrap="square" lIns="0" tIns="122959" rIns="0" bIns="0" rtlCol="0">
            <a:spAutoFit/>
          </a:bodyPr>
          <a:lstStyle/>
          <a:p>
            <a:pPr marL="8659" marR="0" lvl="0" indent="0" defTabSz="623438" eaLnBrk="1" fontAlgn="auto" latinLnBrk="0" hangingPunct="1">
              <a:lnSpc>
                <a:spcPct val="150000"/>
              </a:lnSpc>
              <a:spcBef>
                <a:spcPts val="968"/>
              </a:spcBef>
              <a:spcAft>
                <a:spcPts val="0"/>
              </a:spcAft>
              <a:buClrTx/>
              <a:buSzTx/>
              <a:buFontTx/>
              <a:buNone/>
              <a:tabLst/>
              <a:defRPr/>
            </a:pPr>
            <a:r>
              <a:rPr kumimoji="0" sz="2800" b="1" i="0" u="none" strike="noStrike" kern="0" cap="none" spc="0" normalizeH="0" baseline="0" noProof="0" dirty="0">
                <a:ln>
                  <a:noFill/>
                </a:ln>
                <a:solidFill>
                  <a:srgbClr val="111111"/>
                </a:solidFill>
                <a:effectLst/>
                <a:uLnTx/>
                <a:uFillTx/>
                <a:latin typeface="Calibri"/>
                <a:cs typeface="Calibri"/>
              </a:rPr>
              <a:t>Username)</a:t>
            </a:r>
            <a:r>
              <a:rPr kumimoji="0" sz="2800" b="1" i="0" u="none" strike="noStrike" kern="0" cap="none" spc="-44" normalizeH="0" baseline="0" noProof="0" dirty="0">
                <a:ln>
                  <a:noFill/>
                </a:ln>
                <a:solidFill>
                  <a:srgbClr val="111111"/>
                </a:solidFill>
                <a:effectLst/>
                <a:uLnTx/>
                <a:uFillTx/>
                <a:latin typeface="Calibri"/>
                <a:cs typeface="Calibri"/>
              </a:rPr>
              <a:t> </a:t>
            </a:r>
            <a:r>
              <a:rPr kumimoji="0" sz="2800" b="0" i="0" u="none" strike="noStrike" kern="0" cap="none" spc="-14" normalizeH="0" baseline="0" noProof="0" dirty="0">
                <a:ln>
                  <a:noFill/>
                </a:ln>
                <a:solidFill>
                  <a:srgbClr val="111111"/>
                </a:solidFill>
                <a:effectLst/>
                <a:uLnTx/>
                <a:uFillTx/>
                <a:latin typeface="Calibri"/>
                <a:cs typeface="Calibri"/>
              </a:rPr>
              <a:t>Learn-</a:t>
            </a:r>
            <a:r>
              <a:rPr kumimoji="0" sz="2800" b="0" i="0" u="none" strike="noStrike" kern="0" cap="none" spc="-17" normalizeH="0" baseline="0" noProof="0" dirty="0">
                <a:ln>
                  <a:noFill/>
                </a:ln>
                <a:solidFill>
                  <a:srgbClr val="111111"/>
                </a:solidFill>
                <a:effectLst/>
                <a:uLnTx/>
                <a:uFillTx/>
                <a:latin typeface="Calibri"/>
                <a:cs typeface="Calibri"/>
              </a:rPr>
              <a:t>XXX</a:t>
            </a:r>
            <a:endParaRPr kumimoji="0" sz="2800" b="0" i="0" u="none" strike="noStrike" kern="0" cap="none" spc="0" normalizeH="0" baseline="0" noProof="0" dirty="0">
              <a:ln>
                <a:noFill/>
              </a:ln>
              <a:solidFill>
                <a:sysClr val="windowText" lastClr="000000"/>
              </a:solidFill>
              <a:effectLst/>
              <a:uLnTx/>
              <a:uFillTx/>
              <a:latin typeface="Calibri"/>
              <a:cs typeface="Calibri"/>
            </a:endParaRPr>
          </a:p>
          <a:p>
            <a:pPr marL="8659" marR="0" lvl="0" indent="0" defTabSz="623438" eaLnBrk="1" fontAlgn="auto" latinLnBrk="0" hangingPunct="1">
              <a:lnSpc>
                <a:spcPct val="150000"/>
              </a:lnSpc>
              <a:spcBef>
                <a:spcPts val="900"/>
              </a:spcBef>
              <a:spcAft>
                <a:spcPts val="0"/>
              </a:spcAft>
              <a:buClrTx/>
              <a:buSzTx/>
              <a:buFontTx/>
              <a:buNone/>
              <a:tabLst/>
              <a:defRPr/>
            </a:pPr>
            <a:r>
              <a:rPr kumimoji="0" sz="2800" b="1" i="0" u="none" strike="noStrike" kern="0" cap="none" spc="0" normalizeH="0" baseline="0" noProof="0" dirty="0">
                <a:ln>
                  <a:noFill/>
                </a:ln>
                <a:solidFill>
                  <a:sysClr val="windowText" lastClr="000000"/>
                </a:solidFill>
                <a:effectLst/>
                <a:uLnTx/>
                <a:uFillTx/>
                <a:latin typeface="Calibri"/>
                <a:cs typeface="Calibri"/>
              </a:rPr>
              <a:t>Initial</a:t>
            </a:r>
            <a:r>
              <a:rPr kumimoji="0" sz="2800" b="1" i="0" u="none" strike="noStrike" kern="0" cap="none" spc="-48" normalizeH="0" baseline="0" noProof="0" dirty="0">
                <a:ln>
                  <a:noFill/>
                </a:ln>
                <a:solidFill>
                  <a:sysClr val="windowText" lastClr="000000"/>
                </a:solidFill>
                <a:effectLst/>
                <a:uLnTx/>
                <a:uFillTx/>
                <a:latin typeface="Calibri"/>
                <a:cs typeface="Calibri"/>
              </a:rPr>
              <a:t> </a:t>
            </a:r>
            <a:r>
              <a:rPr kumimoji="0" sz="2800" b="1" i="0" u="none" strike="noStrike" kern="0" cap="none" spc="-7" normalizeH="0" baseline="0" noProof="0" dirty="0">
                <a:ln>
                  <a:noFill/>
                </a:ln>
                <a:solidFill>
                  <a:sysClr val="windowText" lastClr="000000"/>
                </a:solidFill>
                <a:effectLst/>
                <a:uLnTx/>
                <a:uFillTx/>
                <a:latin typeface="Calibri"/>
                <a:cs typeface="Calibri"/>
              </a:rPr>
              <a:t>Password)</a:t>
            </a:r>
            <a:r>
              <a:rPr kumimoji="0" sz="2800" b="1" i="0" u="none" strike="noStrike" kern="0" cap="none" spc="-17" normalizeH="0" baseline="0" noProof="0" dirty="0">
                <a:ln>
                  <a:noFill/>
                </a:ln>
                <a:solidFill>
                  <a:sysClr val="windowText" lastClr="000000"/>
                </a:solidFill>
                <a:effectLst/>
                <a:uLnTx/>
                <a:uFillTx/>
                <a:latin typeface="Calibri"/>
                <a:cs typeface="Calibri"/>
              </a:rPr>
              <a:t> </a:t>
            </a:r>
            <a:r>
              <a:rPr kumimoji="0" sz="2800" b="0" i="0" u="none" strike="noStrike" kern="0" cap="none" spc="-7" normalizeH="0" baseline="0" noProof="0" dirty="0" err="1">
                <a:ln>
                  <a:noFill/>
                </a:ln>
                <a:solidFill>
                  <a:sysClr val="windowText" lastClr="000000"/>
                </a:solidFill>
                <a:effectLst/>
                <a:uLnTx/>
                <a:uFillTx/>
                <a:latin typeface="Calibri"/>
                <a:cs typeface="Calibri"/>
              </a:rPr>
              <a:t>learnGBI</a:t>
            </a:r>
            <a:endParaRPr kumimoji="0" lang="en-US" sz="2800" b="0" i="0" u="none" strike="noStrike" kern="0" cap="none" spc="-7" normalizeH="0" baseline="0" noProof="0" dirty="0">
              <a:ln>
                <a:noFill/>
              </a:ln>
              <a:solidFill>
                <a:sysClr val="windowText" lastClr="000000"/>
              </a:solidFill>
              <a:effectLst/>
              <a:uLnTx/>
              <a:uFillTx/>
              <a:latin typeface="Calibri"/>
              <a:cs typeface="Calibri"/>
            </a:endParaRPr>
          </a:p>
          <a:p>
            <a:pPr marL="8659" marR="0" lvl="0" indent="0" defTabSz="623438" eaLnBrk="1" fontAlgn="auto" latinLnBrk="0" hangingPunct="1">
              <a:lnSpc>
                <a:spcPct val="150000"/>
              </a:lnSpc>
              <a:spcBef>
                <a:spcPts val="900"/>
              </a:spcBef>
              <a:spcAft>
                <a:spcPts val="0"/>
              </a:spcAft>
              <a:buClrTx/>
              <a:buSzTx/>
              <a:buFontTx/>
              <a:buNone/>
              <a:tabLst/>
              <a:defRPr/>
            </a:pPr>
            <a:r>
              <a:rPr kumimoji="0" lang="en-US" sz="2800" b="1" i="0" u="none" strike="noStrike" kern="0" cap="none" spc="-7" normalizeH="0" baseline="0" noProof="0" dirty="0">
                <a:ln>
                  <a:noFill/>
                </a:ln>
                <a:solidFill>
                  <a:sysClr val="windowText" lastClr="000000"/>
                </a:solidFill>
                <a:effectLst/>
                <a:uLnTx/>
                <a:uFillTx/>
                <a:latin typeface="Calibri"/>
                <a:cs typeface="Calibri"/>
              </a:rPr>
              <a:t>Client) </a:t>
            </a:r>
            <a:r>
              <a:rPr kumimoji="0" lang="en-US" sz="2800" b="0" i="0" u="none" strike="noStrike" kern="0" cap="none" spc="-7" normalizeH="0" baseline="0" noProof="0" dirty="0">
                <a:ln>
                  <a:noFill/>
                </a:ln>
                <a:solidFill>
                  <a:sysClr val="windowText" lastClr="000000"/>
                </a:solidFill>
                <a:effectLst/>
                <a:uLnTx/>
                <a:uFillTx/>
                <a:latin typeface="Calibri"/>
                <a:cs typeface="Calibri"/>
              </a:rPr>
              <a:t>274</a:t>
            </a:r>
            <a:endParaRPr kumimoji="0" sz="2800" b="0" i="0" u="none" strike="noStrike" kern="0" cap="none" spc="0" normalizeH="0" baseline="0" noProof="0" dirty="0">
              <a:ln>
                <a:noFill/>
              </a:ln>
              <a:solidFill>
                <a:sysClr val="windowText" lastClr="000000"/>
              </a:solidFill>
              <a:effectLst/>
              <a:uLnTx/>
              <a:uFillTx/>
              <a:latin typeface="Calibri"/>
              <a:cs typeface="Calibri"/>
            </a:endParaRPr>
          </a:p>
        </p:txBody>
      </p:sp>
      <p:sp>
        <p:nvSpPr>
          <p:cNvPr id="18" name="object 6">
            <a:extLst>
              <a:ext uri="{FF2B5EF4-FFF2-40B4-BE49-F238E27FC236}">
                <a16:creationId xmlns:a16="http://schemas.microsoft.com/office/drawing/2014/main" id="{4C68AE36-A000-5838-2586-3159643C9460}"/>
              </a:ext>
            </a:extLst>
          </p:cNvPr>
          <p:cNvSpPr txBox="1">
            <a:spLocks noGrp="1"/>
          </p:cNvSpPr>
          <p:nvPr>
            <p:ph type="title"/>
          </p:nvPr>
        </p:nvSpPr>
        <p:spPr>
          <a:xfrm>
            <a:off x="2910585" y="141224"/>
            <a:ext cx="8127365"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Log in</a:t>
            </a:r>
            <a:endParaRPr sz="3200" dirty="0"/>
          </a:p>
        </p:txBody>
      </p:sp>
    </p:spTree>
    <p:extLst>
      <p:ext uri="{BB962C8B-B14F-4D97-AF65-F5344CB8AC3E}">
        <p14:creationId xmlns:p14="http://schemas.microsoft.com/office/powerpoint/2010/main" val="535632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993591C-4C13-A38F-BADF-65280A9715C4}"/>
              </a:ext>
            </a:extLst>
          </p:cNvPr>
          <p:cNvPicPr>
            <a:picLocks noChangeAspect="1"/>
          </p:cNvPicPr>
          <p:nvPr/>
        </p:nvPicPr>
        <p:blipFill>
          <a:blip r:embed="rId2"/>
          <a:srcRect b="40087"/>
          <a:stretch/>
        </p:blipFill>
        <p:spPr>
          <a:xfrm>
            <a:off x="0" y="1275290"/>
            <a:ext cx="12192000" cy="4108862"/>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SAP S/4HANA Procurement</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523220"/>
          </a:xfrm>
          <a:prstGeom prst="rect">
            <a:avLst/>
          </a:prstGeom>
          <a:no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b="1" dirty="0"/>
              <a:t>Navigate Back to Home</a:t>
            </a:r>
            <a:endParaRPr kumimoji="0" lang="en-US" sz="2800" b="1" i="0" u="none" strike="noStrike" kern="0" cap="none" spc="0" normalizeH="0" baseline="0" noProof="0" dirty="0">
              <a:ln>
                <a:noFill/>
              </a:ln>
              <a:solidFill>
                <a:srgbClr val="0D0D0D"/>
              </a:solidFill>
              <a:effectLst/>
              <a:uLnTx/>
              <a:uFillTx/>
              <a:latin typeface="Calibri"/>
              <a:ea typeface="+mn-ea"/>
              <a:cs typeface="+mn-cs"/>
            </a:endParaRPr>
          </a:p>
        </p:txBody>
      </p:sp>
      <p:cxnSp>
        <p:nvCxnSpPr>
          <p:cNvPr id="13" name="Straight Arrow Connector 12">
            <a:extLst>
              <a:ext uri="{FF2B5EF4-FFF2-40B4-BE49-F238E27FC236}">
                <a16:creationId xmlns:a16="http://schemas.microsoft.com/office/drawing/2014/main" id="{B835568E-DD2F-1336-5BAE-1D94847E58C7}"/>
              </a:ext>
            </a:extLst>
          </p:cNvPr>
          <p:cNvCxnSpPr>
            <a:cxnSpLocks/>
          </p:cNvCxnSpPr>
          <p:nvPr/>
        </p:nvCxnSpPr>
        <p:spPr>
          <a:xfrm flipH="1">
            <a:off x="3021553" y="1097576"/>
            <a:ext cx="1017047" cy="123672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a16="http://schemas.microsoft.com/office/drawing/2014/main" id="{6707863F-FFA9-96AC-1FD4-8EB673BE41C0}"/>
              </a:ext>
            </a:extLst>
          </p:cNvPr>
          <p:cNvSpPr/>
          <p:nvPr/>
        </p:nvSpPr>
        <p:spPr>
          <a:xfrm>
            <a:off x="2716753" y="2334299"/>
            <a:ext cx="304800" cy="39304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
        <p:nvSpPr>
          <p:cNvPr id="29" name="Rectangle: Rounded Corners 28">
            <a:extLst>
              <a:ext uri="{FF2B5EF4-FFF2-40B4-BE49-F238E27FC236}">
                <a16:creationId xmlns:a16="http://schemas.microsoft.com/office/drawing/2014/main" id="{38C9AD79-6AF1-A6F2-04C2-DCB5DF121329}"/>
              </a:ext>
            </a:extLst>
          </p:cNvPr>
          <p:cNvSpPr/>
          <p:nvPr/>
        </p:nvSpPr>
        <p:spPr>
          <a:xfrm>
            <a:off x="1014955" y="3458041"/>
            <a:ext cx="708688" cy="35363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
        <p:nvSpPr>
          <p:cNvPr id="8" name="TextBox 7">
            <a:extLst>
              <a:ext uri="{FF2B5EF4-FFF2-40B4-BE49-F238E27FC236}">
                <a16:creationId xmlns:a16="http://schemas.microsoft.com/office/drawing/2014/main" id="{636727D8-3852-419F-D3EE-F4662FCDEA37}"/>
              </a:ext>
            </a:extLst>
          </p:cNvPr>
          <p:cNvSpPr txBox="1"/>
          <p:nvPr/>
        </p:nvSpPr>
        <p:spPr>
          <a:xfrm>
            <a:off x="-38100" y="5335334"/>
            <a:ext cx="12192000" cy="1318181"/>
          </a:xfrm>
          <a:prstGeom prst="rect">
            <a:avLst/>
          </a:prstGeom>
          <a:noFill/>
        </p:spPr>
        <p:txBody>
          <a:bodyPr wrap="square">
            <a:spAutoFit/>
          </a:bodyPr>
          <a:lstStyle/>
          <a:p>
            <a:pPr>
              <a:lnSpc>
                <a:spcPct val="150000"/>
              </a:lnSpc>
            </a:pPr>
            <a:r>
              <a:rPr lang="en-US" sz="2800" dirty="0"/>
              <a:t>Click on the title bar and select </a:t>
            </a:r>
            <a:r>
              <a:rPr lang="en-US" sz="2800" b="1" dirty="0"/>
              <a:t>Home</a:t>
            </a:r>
            <a:r>
              <a:rPr lang="en-US" sz="2800" dirty="0"/>
              <a:t> to return to the main SAP Fiori Launchpad screen.</a:t>
            </a:r>
            <a:endParaRPr lang="en-AU" sz="2800" dirty="0"/>
          </a:p>
        </p:txBody>
      </p:sp>
    </p:spTree>
    <p:extLst>
      <p:ext uri="{BB962C8B-B14F-4D97-AF65-F5344CB8AC3E}">
        <p14:creationId xmlns:p14="http://schemas.microsoft.com/office/powerpoint/2010/main" val="2302259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C968FE5-ED37-0F12-315B-D72B172BD271}"/>
              </a:ext>
            </a:extLst>
          </p:cNvPr>
          <p:cNvPicPr>
            <a:picLocks noChangeAspect="1"/>
          </p:cNvPicPr>
          <p:nvPr/>
        </p:nvPicPr>
        <p:blipFill rotWithShape="1">
          <a:blip r:embed="rId2"/>
          <a:srcRect t="10297" b="10297"/>
          <a:stretch/>
        </p:blipFill>
        <p:spPr>
          <a:xfrm>
            <a:off x="0" y="1219112"/>
            <a:ext cx="12192000" cy="5445634"/>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2" y="114448"/>
            <a:ext cx="7994791"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Access Manage Supplier Line Items App</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446276"/>
          </a:xfrm>
          <a:prstGeom prst="rect">
            <a:avLst/>
          </a:prstGeom>
          <a:no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300" b="1" i="0" u="none" strike="noStrike" kern="0" cap="none" spc="0" normalizeH="0" baseline="0" noProof="0" dirty="0">
                <a:ln>
                  <a:noFill/>
                </a:ln>
                <a:solidFill>
                  <a:srgbClr val="0D0D0D"/>
                </a:solidFill>
                <a:effectLst/>
                <a:uLnTx/>
                <a:uFillTx/>
                <a:latin typeface="Calibri"/>
                <a:ea typeface="+mn-ea"/>
                <a:cs typeface="+mn-cs"/>
              </a:rPr>
              <a:t>Click on </a:t>
            </a:r>
            <a:r>
              <a:rPr kumimoji="0" lang="en-US" sz="2300" b="0" i="0" u="none" strike="noStrike" kern="0" cap="none" spc="0" normalizeH="0" baseline="0" noProof="0" dirty="0">
                <a:ln>
                  <a:noFill/>
                </a:ln>
                <a:solidFill>
                  <a:srgbClr val="0D0D0D"/>
                </a:solidFill>
                <a:effectLst/>
                <a:uLnTx/>
                <a:uFillTx/>
                <a:latin typeface="Calibri"/>
                <a:ea typeface="+mn-ea"/>
                <a:cs typeface="+mn-cs"/>
              </a:rPr>
              <a:t>Manage Supplier Line Items</a:t>
            </a:r>
          </a:p>
        </p:txBody>
      </p:sp>
      <p:sp>
        <p:nvSpPr>
          <p:cNvPr id="29" name="Rectangle: Rounded Corners 28">
            <a:extLst>
              <a:ext uri="{FF2B5EF4-FFF2-40B4-BE49-F238E27FC236}">
                <a16:creationId xmlns:a16="http://schemas.microsoft.com/office/drawing/2014/main" id="{38C9AD79-6AF1-A6F2-04C2-DCB5DF121329}"/>
              </a:ext>
            </a:extLst>
          </p:cNvPr>
          <p:cNvSpPr/>
          <p:nvPr/>
        </p:nvSpPr>
        <p:spPr>
          <a:xfrm>
            <a:off x="3048000" y="5181600"/>
            <a:ext cx="1295400" cy="1295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cxnSp>
        <p:nvCxnSpPr>
          <p:cNvPr id="9" name="Straight Arrow Connector 8">
            <a:extLst>
              <a:ext uri="{FF2B5EF4-FFF2-40B4-BE49-F238E27FC236}">
                <a16:creationId xmlns:a16="http://schemas.microsoft.com/office/drawing/2014/main" id="{7AB00302-28F0-5BCB-33CB-8877FE13A57E}"/>
              </a:ext>
            </a:extLst>
          </p:cNvPr>
          <p:cNvCxnSpPr/>
          <p:nvPr/>
        </p:nvCxnSpPr>
        <p:spPr>
          <a:xfrm>
            <a:off x="2438400" y="1097576"/>
            <a:ext cx="1066800" cy="400782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7A3730D-371A-AA7B-DB79-78B4BB3C8195}"/>
              </a:ext>
            </a:extLst>
          </p:cNvPr>
          <p:cNvSpPr txBox="1"/>
          <p:nvPr/>
        </p:nvSpPr>
        <p:spPr>
          <a:xfrm>
            <a:off x="6483927" y="2805983"/>
            <a:ext cx="5391398" cy="2610843"/>
          </a:xfrm>
          <a:prstGeom prst="rect">
            <a:avLst/>
          </a:prstGeom>
          <a:noFill/>
        </p:spPr>
        <p:txBody>
          <a:bodyPr wrap="square">
            <a:spAutoFit/>
          </a:bodyPr>
          <a:lstStyle/>
          <a:p>
            <a:pPr>
              <a:lnSpc>
                <a:spcPct val="150000"/>
              </a:lnSpc>
            </a:pPr>
            <a:r>
              <a:rPr lang="en-US" sz="2800" dirty="0">
                <a:latin typeface="+mj-lt"/>
              </a:rPr>
              <a:t>From the home screen, click on </a:t>
            </a:r>
            <a:r>
              <a:rPr lang="en-US" sz="2800" b="1" dirty="0">
                <a:latin typeface="+mj-lt"/>
              </a:rPr>
              <a:t>Manage Supplier Line Items</a:t>
            </a:r>
            <a:r>
              <a:rPr lang="en-US" sz="2800" dirty="0">
                <a:latin typeface="+mj-lt"/>
              </a:rPr>
              <a:t> to view and manage supplier transactions.</a:t>
            </a:r>
            <a:endParaRPr lang="en-AU" sz="2800" dirty="0">
              <a:latin typeface="+mj-lt"/>
            </a:endParaRPr>
          </a:p>
        </p:txBody>
      </p:sp>
    </p:spTree>
    <p:extLst>
      <p:ext uri="{BB962C8B-B14F-4D97-AF65-F5344CB8AC3E}">
        <p14:creationId xmlns:p14="http://schemas.microsoft.com/office/powerpoint/2010/main" val="3448874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33C7369-F11C-DA74-618E-A9FFD8E7797A}"/>
              </a:ext>
            </a:extLst>
          </p:cNvPr>
          <p:cNvPicPr>
            <a:picLocks noChangeAspect="1"/>
          </p:cNvPicPr>
          <p:nvPr/>
        </p:nvPicPr>
        <p:blipFill rotWithShape="1">
          <a:blip r:embed="rId2"/>
          <a:srcRect b="9160"/>
          <a:stretch/>
        </p:blipFill>
        <p:spPr>
          <a:xfrm>
            <a:off x="765544" y="1200327"/>
            <a:ext cx="10660912" cy="5447484"/>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Filter Supplier Line Items</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446276"/>
          </a:xfrm>
          <a:prstGeom prst="rect">
            <a:avLst/>
          </a:prstGeom>
          <a:no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300" b="1" i="0" u="none" strike="noStrike" kern="0" cap="none" spc="0" normalizeH="0" baseline="0" noProof="0" dirty="0">
                <a:ln>
                  <a:noFill/>
                </a:ln>
                <a:solidFill>
                  <a:srgbClr val="0D0D0D"/>
                </a:solidFill>
                <a:effectLst/>
                <a:uLnTx/>
                <a:uFillTx/>
                <a:latin typeface="Calibri"/>
                <a:ea typeface="+mn-ea"/>
                <a:cs typeface="+mn-cs"/>
              </a:rPr>
              <a:t>Enter 101### into </a:t>
            </a:r>
            <a:r>
              <a:rPr kumimoji="0" lang="en-US" sz="2300" b="0" i="0" u="none" strike="noStrike" kern="0" cap="none" spc="0" normalizeH="0" baseline="0" noProof="0" dirty="0">
                <a:ln>
                  <a:noFill/>
                </a:ln>
                <a:solidFill>
                  <a:srgbClr val="0D0D0D"/>
                </a:solidFill>
                <a:effectLst/>
                <a:uLnTx/>
                <a:uFillTx/>
                <a:latin typeface="Calibri"/>
                <a:ea typeface="+mn-ea"/>
                <a:cs typeface="+mn-cs"/>
              </a:rPr>
              <a:t>Supplier (e.g., 101649), US00 company code, </a:t>
            </a:r>
            <a:r>
              <a:rPr kumimoji="0" lang="en-US" sz="2300" b="1" i="0" u="none" strike="noStrike" kern="0" cap="none" spc="0" normalizeH="0" baseline="0" noProof="0" dirty="0">
                <a:ln>
                  <a:noFill/>
                </a:ln>
                <a:solidFill>
                  <a:srgbClr val="0D0D0D"/>
                </a:solidFill>
                <a:effectLst/>
                <a:uLnTx/>
                <a:uFillTx/>
                <a:latin typeface="Calibri"/>
                <a:ea typeface="+mn-ea"/>
                <a:cs typeface="+mn-cs"/>
              </a:rPr>
              <a:t>Click on</a:t>
            </a:r>
            <a:r>
              <a:rPr kumimoji="0" lang="en-US" sz="2300" b="0" i="0" u="none" strike="noStrike" kern="0" cap="none" spc="0" normalizeH="0" baseline="0" noProof="0" dirty="0">
                <a:ln>
                  <a:noFill/>
                </a:ln>
                <a:solidFill>
                  <a:srgbClr val="0D0D0D"/>
                </a:solidFill>
                <a:effectLst/>
                <a:uLnTx/>
                <a:uFillTx/>
                <a:latin typeface="Calibri"/>
                <a:ea typeface="+mn-ea"/>
                <a:cs typeface="+mn-cs"/>
              </a:rPr>
              <a:t> GO</a:t>
            </a:r>
          </a:p>
        </p:txBody>
      </p:sp>
      <p:sp>
        <p:nvSpPr>
          <p:cNvPr id="29" name="Rectangle: Rounded Corners 28">
            <a:extLst>
              <a:ext uri="{FF2B5EF4-FFF2-40B4-BE49-F238E27FC236}">
                <a16:creationId xmlns:a16="http://schemas.microsoft.com/office/drawing/2014/main" id="{38C9AD79-6AF1-A6F2-04C2-DCB5DF121329}"/>
              </a:ext>
            </a:extLst>
          </p:cNvPr>
          <p:cNvSpPr/>
          <p:nvPr/>
        </p:nvSpPr>
        <p:spPr>
          <a:xfrm>
            <a:off x="914400" y="2895600"/>
            <a:ext cx="10287000" cy="4572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cxnSp>
        <p:nvCxnSpPr>
          <p:cNvPr id="9" name="Straight Arrow Connector 8">
            <a:extLst>
              <a:ext uri="{FF2B5EF4-FFF2-40B4-BE49-F238E27FC236}">
                <a16:creationId xmlns:a16="http://schemas.microsoft.com/office/drawing/2014/main" id="{7AB00302-28F0-5BCB-33CB-8877FE13A57E}"/>
              </a:ext>
            </a:extLst>
          </p:cNvPr>
          <p:cNvCxnSpPr>
            <a:cxnSpLocks/>
          </p:cNvCxnSpPr>
          <p:nvPr/>
        </p:nvCxnSpPr>
        <p:spPr>
          <a:xfrm>
            <a:off x="1723643" y="1074439"/>
            <a:ext cx="993110" cy="174496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CC3F821D-6B1B-DB9D-4AC5-5F863D069283}"/>
              </a:ext>
            </a:extLst>
          </p:cNvPr>
          <p:cNvCxnSpPr>
            <a:cxnSpLocks/>
          </p:cNvCxnSpPr>
          <p:nvPr/>
        </p:nvCxnSpPr>
        <p:spPr>
          <a:xfrm>
            <a:off x="8991600" y="990600"/>
            <a:ext cx="990600" cy="203928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405ACB58-10B2-738C-E584-5DC91A558125}"/>
              </a:ext>
            </a:extLst>
          </p:cNvPr>
          <p:cNvSpPr/>
          <p:nvPr/>
        </p:nvSpPr>
        <p:spPr>
          <a:xfrm>
            <a:off x="9829800" y="3048000"/>
            <a:ext cx="457200" cy="304799"/>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
        <p:nvSpPr>
          <p:cNvPr id="7" name="TextBox 6">
            <a:extLst>
              <a:ext uri="{FF2B5EF4-FFF2-40B4-BE49-F238E27FC236}">
                <a16:creationId xmlns:a16="http://schemas.microsoft.com/office/drawing/2014/main" id="{C0931D0D-C2FB-BFD2-8955-FBA8176B85AE}"/>
              </a:ext>
            </a:extLst>
          </p:cNvPr>
          <p:cNvSpPr txBox="1"/>
          <p:nvPr/>
        </p:nvSpPr>
        <p:spPr>
          <a:xfrm>
            <a:off x="727444" y="5329630"/>
            <a:ext cx="10660911" cy="1318181"/>
          </a:xfrm>
          <a:prstGeom prst="rect">
            <a:avLst/>
          </a:prstGeom>
          <a:solidFill>
            <a:schemeClr val="bg1"/>
          </a:solidFill>
        </p:spPr>
        <p:txBody>
          <a:bodyPr wrap="square">
            <a:spAutoFit/>
          </a:bodyPr>
          <a:lstStyle/>
          <a:p>
            <a:pPr>
              <a:lnSpc>
                <a:spcPct val="150000"/>
              </a:lnSpc>
            </a:pPr>
            <a:r>
              <a:rPr lang="en-US" sz="2800" dirty="0"/>
              <a:t>Enter your </a:t>
            </a:r>
            <a:r>
              <a:rPr lang="en-US" sz="2800" b="1" dirty="0"/>
              <a:t>Supplier ID (e.g., 101###)</a:t>
            </a:r>
            <a:r>
              <a:rPr lang="en-US" sz="2800" dirty="0"/>
              <a:t> and </a:t>
            </a:r>
            <a:r>
              <a:rPr lang="en-US" sz="2800" b="1" dirty="0"/>
              <a:t>Company Code (US00)</a:t>
            </a:r>
            <a:r>
              <a:rPr lang="en-US" sz="2800" dirty="0"/>
              <a:t>, then click </a:t>
            </a:r>
            <a:r>
              <a:rPr lang="en-US" sz="2800" b="1" dirty="0"/>
              <a:t>Go</a:t>
            </a:r>
            <a:r>
              <a:rPr lang="en-US" sz="2800" dirty="0"/>
              <a:t> to filter supplier records.</a:t>
            </a:r>
            <a:endParaRPr lang="en-AU" sz="2800" dirty="0"/>
          </a:p>
        </p:txBody>
      </p:sp>
    </p:spTree>
    <p:extLst>
      <p:ext uri="{BB962C8B-B14F-4D97-AF65-F5344CB8AC3E}">
        <p14:creationId xmlns:p14="http://schemas.microsoft.com/office/powerpoint/2010/main" val="3042805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C3C2B11-13FD-C34A-5857-68D93CE6B839}"/>
              </a:ext>
            </a:extLst>
          </p:cNvPr>
          <p:cNvPicPr>
            <a:picLocks noChangeAspect="1"/>
          </p:cNvPicPr>
          <p:nvPr/>
        </p:nvPicPr>
        <p:blipFill rotWithShape="1">
          <a:blip r:embed="rId2"/>
          <a:srcRect l="1575" t="7778" r="1575" b="7778"/>
          <a:stretch/>
        </p:blipFill>
        <p:spPr>
          <a:xfrm>
            <a:off x="498977" y="1160842"/>
            <a:ext cx="11236576" cy="5510968"/>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Select Supplier Record</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446276"/>
          </a:xfrm>
          <a:prstGeom prst="rect">
            <a:avLst/>
          </a:prstGeom>
          <a:noFill/>
        </p:spPr>
        <p:txBody>
          <a:bodyPr wrap="square">
            <a:spAutoFit/>
          </a:bodyPr>
          <a:lstStyle/>
          <a:p>
            <a:pPr marL="34290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300" b="0" i="0" u="none" strike="noStrike" kern="0" cap="none" spc="0" normalizeH="0" baseline="0" noProof="0" dirty="0">
                <a:ln>
                  <a:noFill/>
                </a:ln>
                <a:solidFill>
                  <a:srgbClr val="0D0D0D"/>
                </a:solidFill>
                <a:effectLst/>
                <a:uLnTx/>
                <a:uFillTx/>
                <a:latin typeface="Calibri"/>
                <a:ea typeface="+mn-ea"/>
                <a:cs typeface="+mn-cs"/>
              </a:rPr>
              <a:t>The red icon means it is empty. </a:t>
            </a:r>
            <a:r>
              <a:rPr kumimoji="0" lang="en-US" sz="2300" b="1" i="0" u="none" strike="noStrike" kern="0" cap="none" spc="0" normalizeH="0" baseline="0" noProof="0" dirty="0">
                <a:ln>
                  <a:noFill/>
                </a:ln>
                <a:solidFill>
                  <a:srgbClr val="0D0D0D"/>
                </a:solidFill>
                <a:effectLst/>
                <a:uLnTx/>
                <a:uFillTx/>
                <a:latin typeface="Calibri"/>
                <a:ea typeface="+mn-ea"/>
                <a:cs typeface="+mn-cs"/>
              </a:rPr>
              <a:t>Click on </a:t>
            </a:r>
            <a:r>
              <a:rPr kumimoji="0" lang="en-US" sz="2300" b="0" i="0" u="none" strike="noStrike" kern="0" cap="none" spc="0" normalizeH="0" baseline="0" noProof="0" dirty="0">
                <a:ln>
                  <a:noFill/>
                </a:ln>
                <a:solidFill>
                  <a:srgbClr val="0D0D0D"/>
                </a:solidFill>
                <a:effectLst/>
                <a:uLnTx/>
                <a:uFillTx/>
                <a:latin typeface="Calibri"/>
                <a:ea typeface="+mn-ea"/>
                <a:cs typeface="+mn-cs"/>
              </a:rPr>
              <a:t>Supplier number</a:t>
            </a:r>
          </a:p>
        </p:txBody>
      </p:sp>
      <p:sp>
        <p:nvSpPr>
          <p:cNvPr id="29" name="Rectangle: Rounded Corners 28">
            <a:extLst>
              <a:ext uri="{FF2B5EF4-FFF2-40B4-BE49-F238E27FC236}">
                <a16:creationId xmlns:a16="http://schemas.microsoft.com/office/drawing/2014/main" id="{38C9AD79-6AF1-A6F2-04C2-DCB5DF121329}"/>
              </a:ext>
            </a:extLst>
          </p:cNvPr>
          <p:cNvSpPr/>
          <p:nvPr/>
        </p:nvSpPr>
        <p:spPr>
          <a:xfrm>
            <a:off x="929480" y="3657600"/>
            <a:ext cx="993110" cy="192025"/>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cxnSp>
        <p:nvCxnSpPr>
          <p:cNvPr id="9" name="Straight Arrow Connector 8">
            <a:extLst>
              <a:ext uri="{FF2B5EF4-FFF2-40B4-BE49-F238E27FC236}">
                <a16:creationId xmlns:a16="http://schemas.microsoft.com/office/drawing/2014/main" id="{7AB00302-28F0-5BCB-33CB-8877FE13A57E}"/>
              </a:ext>
            </a:extLst>
          </p:cNvPr>
          <p:cNvCxnSpPr>
            <a:cxnSpLocks/>
          </p:cNvCxnSpPr>
          <p:nvPr/>
        </p:nvCxnSpPr>
        <p:spPr>
          <a:xfrm flipH="1">
            <a:off x="1922590" y="990600"/>
            <a:ext cx="2344610" cy="26670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19E6F6C-5108-7E2E-60D2-429C5E15A0EC}"/>
              </a:ext>
            </a:extLst>
          </p:cNvPr>
          <p:cNvSpPr txBox="1"/>
          <p:nvPr/>
        </p:nvSpPr>
        <p:spPr>
          <a:xfrm>
            <a:off x="456447" y="5425371"/>
            <a:ext cx="11236576" cy="1318181"/>
          </a:xfrm>
          <a:prstGeom prst="rect">
            <a:avLst/>
          </a:prstGeom>
          <a:noFill/>
        </p:spPr>
        <p:txBody>
          <a:bodyPr wrap="square">
            <a:spAutoFit/>
          </a:bodyPr>
          <a:lstStyle/>
          <a:p>
            <a:pPr>
              <a:lnSpc>
                <a:spcPct val="150000"/>
              </a:lnSpc>
            </a:pPr>
            <a:r>
              <a:rPr lang="en-US" sz="2800" dirty="0"/>
              <a:t>Click on the </a:t>
            </a:r>
            <a:r>
              <a:rPr lang="en-US" sz="2800" b="1" dirty="0"/>
              <a:t>Supplier number</a:t>
            </a:r>
            <a:r>
              <a:rPr lang="en-US" sz="2800" dirty="0"/>
              <a:t> (e.g., 101649) to open the supplier’s detailed transaction records.</a:t>
            </a:r>
            <a:endParaRPr lang="en-AU" sz="2800" dirty="0"/>
          </a:p>
        </p:txBody>
      </p:sp>
    </p:spTree>
    <p:extLst>
      <p:ext uri="{BB962C8B-B14F-4D97-AF65-F5344CB8AC3E}">
        <p14:creationId xmlns:p14="http://schemas.microsoft.com/office/powerpoint/2010/main" val="3690299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91AD9A9-2868-6630-5150-2A337ECD9D6E}"/>
              </a:ext>
            </a:extLst>
          </p:cNvPr>
          <p:cNvPicPr>
            <a:picLocks noChangeAspect="1"/>
          </p:cNvPicPr>
          <p:nvPr/>
        </p:nvPicPr>
        <p:blipFill rotWithShape="1">
          <a:blip r:embed="rId2"/>
          <a:srcRect l="1250" t="9160" r="1250" b="9160"/>
          <a:stretch/>
        </p:blipFill>
        <p:spPr>
          <a:xfrm>
            <a:off x="819150" y="1817767"/>
            <a:ext cx="10553700" cy="4973281"/>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View Supplier Details</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154162"/>
          </a:xfrm>
          <a:prstGeom prst="rect">
            <a:avLst/>
          </a:prstGeom>
          <a:noFill/>
        </p:spPr>
        <p:txBody>
          <a:bodyPr wrap="square">
            <a:spAutoFit/>
          </a:bodyPr>
          <a:lstStyle/>
          <a:p>
            <a:pPr marL="34290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300" b="0" i="0" u="none" strike="noStrike" kern="0" cap="none" spc="0" normalizeH="0" baseline="0" noProof="0" dirty="0">
                <a:ln>
                  <a:noFill/>
                </a:ln>
                <a:solidFill>
                  <a:srgbClr val="0D0D0D"/>
                </a:solidFill>
                <a:effectLst/>
                <a:uLnTx/>
                <a:uFillTx/>
                <a:latin typeface="Calibri"/>
                <a:ea typeface="+mn-ea"/>
                <a:cs typeface="+mn-cs"/>
              </a:rPr>
              <a:t>You will now see the detailed supplier view, which includes options such as 'Clear Outgoing Payments,' 'Display Supplier Balances,' and 'Supplier Master.' Use these options to manage and review comprehensive supplier information and transactions</a:t>
            </a:r>
          </a:p>
        </p:txBody>
      </p:sp>
      <p:sp>
        <p:nvSpPr>
          <p:cNvPr id="29" name="Rectangle: Rounded Corners 28">
            <a:extLst>
              <a:ext uri="{FF2B5EF4-FFF2-40B4-BE49-F238E27FC236}">
                <a16:creationId xmlns:a16="http://schemas.microsoft.com/office/drawing/2014/main" id="{38C9AD79-6AF1-A6F2-04C2-DCB5DF121329}"/>
              </a:ext>
            </a:extLst>
          </p:cNvPr>
          <p:cNvSpPr/>
          <p:nvPr/>
        </p:nvSpPr>
        <p:spPr>
          <a:xfrm>
            <a:off x="1589785" y="2743200"/>
            <a:ext cx="2667000" cy="2819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
        <p:nvSpPr>
          <p:cNvPr id="7" name="TextBox 6">
            <a:extLst>
              <a:ext uri="{FF2B5EF4-FFF2-40B4-BE49-F238E27FC236}">
                <a16:creationId xmlns:a16="http://schemas.microsoft.com/office/drawing/2014/main" id="{A900CF9A-ECD2-A114-58CB-8E5D9B9069D9}"/>
              </a:ext>
            </a:extLst>
          </p:cNvPr>
          <p:cNvSpPr txBox="1"/>
          <p:nvPr/>
        </p:nvSpPr>
        <p:spPr>
          <a:xfrm>
            <a:off x="5447023" y="4981300"/>
            <a:ext cx="6696462" cy="1964512"/>
          </a:xfrm>
          <a:prstGeom prst="rect">
            <a:avLst/>
          </a:prstGeom>
          <a:noFill/>
        </p:spPr>
        <p:txBody>
          <a:bodyPr wrap="square">
            <a:spAutoFit/>
          </a:bodyPr>
          <a:lstStyle/>
          <a:p>
            <a:pPr>
              <a:lnSpc>
                <a:spcPct val="150000"/>
              </a:lnSpc>
            </a:pPr>
            <a:r>
              <a:rPr lang="en-US" sz="2800" dirty="0"/>
              <a:t>After clicking the supplier number, a detailed view appears showing supplier address and additional management options.</a:t>
            </a:r>
            <a:endParaRPr lang="en-AU" sz="2800" dirty="0"/>
          </a:p>
        </p:txBody>
      </p:sp>
    </p:spTree>
    <p:extLst>
      <p:ext uri="{BB962C8B-B14F-4D97-AF65-F5344CB8AC3E}">
        <p14:creationId xmlns:p14="http://schemas.microsoft.com/office/powerpoint/2010/main" val="2311442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91AD9A9-2868-6630-5150-2A337ECD9D6E}"/>
              </a:ext>
            </a:extLst>
          </p:cNvPr>
          <p:cNvPicPr>
            <a:picLocks noChangeAspect="1"/>
          </p:cNvPicPr>
          <p:nvPr/>
        </p:nvPicPr>
        <p:blipFill rotWithShape="1">
          <a:blip r:embed="rId2"/>
          <a:srcRect l="1250" t="9160" r="1250" b="9160"/>
          <a:stretch/>
        </p:blipFill>
        <p:spPr>
          <a:xfrm>
            <a:off x="819150" y="1817767"/>
            <a:ext cx="10553700" cy="4973281"/>
          </a:xfrm>
          <a:prstGeom prst="rect">
            <a:avLst/>
          </a:prstGeom>
        </p:spPr>
      </p:pic>
      <p:sp>
        <p:nvSpPr>
          <p:cNvPr id="2" name="object 2"/>
          <p:cNvSpPr txBox="1"/>
          <p:nvPr/>
        </p:nvSpPr>
        <p:spPr>
          <a:xfrm>
            <a:off x="2923285" y="192468"/>
            <a:ext cx="5590540" cy="454659"/>
          </a:xfrm>
          <a:prstGeom prst="rect">
            <a:avLst/>
          </a:prstGeom>
        </p:spPr>
        <p:txBody>
          <a:bodyPr vert="horz" wrap="square" lIns="0" tIns="0" rIns="0" bIns="0" rtlCol="0">
            <a:spAutoFit/>
          </a:bodyPr>
          <a:lstStyle/>
          <a:p>
            <a:pPr marL="0" marR="0" lvl="0" indent="0" algn="l" defTabSz="914400" rtl="0" eaLnBrk="1" fontAlgn="auto" latinLnBrk="0" hangingPunct="1">
              <a:lnSpc>
                <a:spcPts val="3540"/>
              </a:lnSpc>
              <a:spcBef>
                <a:spcPts val="0"/>
              </a:spcBef>
              <a:spcAft>
                <a:spcPts val="0"/>
              </a:spcAft>
              <a:buClrTx/>
              <a:buSzTx/>
              <a:buFontTx/>
              <a:buNone/>
              <a:tabLst/>
              <a:defRPr/>
            </a:pPr>
            <a:r>
              <a:rPr kumimoji="0" sz="3200" b="1" i="0" u="none" strike="noStrike" kern="0" cap="none" spc="0" normalizeH="0" baseline="0" noProof="0" dirty="0">
                <a:ln>
                  <a:noFill/>
                </a:ln>
                <a:solidFill>
                  <a:srgbClr val="FFFFFF"/>
                </a:solidFill>
                <a:effectLst/>
                <a:uLnTx/>
                <a:uFillTx/>
                <a:latin typeface="Arial"/>
                <a:ea typeface="+mn-ea"/>
                <a:cs typeface="Arial"/>
              </a:rPr>
              <a:t>Click</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to</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edit</a:t>
            </a:r>
            <a:r>
              <a:rPr kumimoji="0" sz="3200" b="1" i="0" u="none" strike="noStrike" kern="0" cap="none" spc="-3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Master</a:t>
            </a:r>
            <a:r>
              <a:rPr kumimoji="0" sz="3200" b="1" i="0" u="none" strike="noStrike" kern="0" cap="none" spc="-25" normalizeH="0" baseline="0" noProof="0" dirty="0">
                <a:ln>
                  <a:noFill/>
                </a:ln>
                <a:solidFill>
                  <a:srgbClr val="FFFFFF"/>
                </a:solidFill>
                <a:effectLst/>
                <a:uLnTx/>
                <a:uFillTx/>
                <a:latin typeface="Arial"/>
                <a:ea typeface="+mn-ea"/>
                <a:cs typeface="Arial"/>
              </a:rPr>
              <a:t> </a:t>
            </a:r>
            <a:r>
              <a:rPr kumimoji="0" sz="3200" b="1" i="0" u="none" strike="noStrike" kern="0" cap="none" spc="0" normalizeH="0" baseline="0" noProof="0" dirty="0">
                <a:ln>
                  <a:noFill/>
                </a:ln>
                <a:solidFill>
                  <a:srgbClr val="FFFFFF"/>
                </a:solidFill>
                <a:effectLst/>
                <a:uLnTx/>
                <a:uFillTx/>
                <a:latin typeface="Arial"/>
                <a:ea typeface="+mn-ea"/>
                <a:cs typeface="Arial"/>
              </a:rPr>
              <a:t>title</a:t>
            </a:r>
            <a:r>
              <a:rPr kumimoji="0" sz="3200" b="1" i="0" u="none" strike="noStrike" kern="0" cap="none" spc="-55" normalizeH="0" baseline="0" noProof="0" dirty="0">
                <a:ln>
                  <a:noFill/>
                </a:ln>
                <a:solidFill>
                  <a:srgbClr val="FFFFFF"/>
                </a:solidFill>
                <a:effectLst/>
                <a:uLnTx/>
                <a:uFillTx/>
                <a:latin typeface="Arial"/>
                <a:ea typeface="+mn-ea"/>
                <a:cs typeface="Arial"/>
              </a:rPr>
              <a:t> </a:t>
            </a:r>
            <a:r>
              <a:rPr kumimoji="0" sz="3200" b="1" i="0" u="none" strike="noStrike" kern="0" cap="none" spc="-10" normalizeH="0" baseline="0" noProof="0" dirty="0">
                <a:ln>
                  <a:noFill/>
                </a:ln>
                <a:solidFill>
                  <a:srgbClr val="FFFFFF"/>
                </a:solidFill>
                <a:effectLst/>
                <a:uLnTx/>
                <a:uFillTx/>
                <a:latin typeface="Arial"/>
                <a:ea typeface="+mn-ea"/>
                <a:cs typeface="Arial"/>
              </a:rPr>
              <a:t>style</a:t>
            </a:r>
            <a:endParaRPr kumimoji="0" sz="3200" b="0" i="0" u="none" strike="noStrike" kern="0" cap="none" spc="0" normalizeH="0" baseline="0" noProof="0">
              <a:ln>
                <a:noFill/>
              </a:ln>
              <a:solidFill>
                <a:sysClr val="windowText" lastClr="000000"/>
              </a:solidFill>
              <a:effectLst/>
              <a:uLnTx/>
              <a:uFillTx/>
              <a:latin typeface="Arial"/>
              <a:ea typeface="+mn-ea"/>
              <a:cs typeface="Arial"/>
            </a:endParaRPr>
          </a:p>
        </p:txBody>
      </p:sp>
      <p:grpSp>
        <p:nvGrpSpPr>
          <p:cNvPr id="3" name="object 3"/>
          <p:cNvGrpSpPr/>
          <p:nvPr/>
        </p:nvGrpSpPr>
        <p:grpSpPr>
          <a:xfrm>
            <a:off x="0" y="0"/>
            <a:ext cx="12192000" cy="649605"/>
            <a:chOff x="0" y="0"/>
            <a:chExt cx="12192000" cy="649605"/>
          </a:xfrm>
        </p:grpSpPr>
        <p:pic>
          <p:nvPicPr>
            <p:cNvPr id="4" name="object 4"/>
            <p:cNvPicPr/>
            <p:nvPr/>
          </p:nvPicPr>
          <p:blipFill>
            <a:blip r:embed="rId3" cstate="print"/>
            <a:stretch>
              <a:fillRect/>
            </a:stretch>
          </p:blipFill>
          <p:spPr>
            <a:xfrm>
              <a:off x="0" y="0"/>
              <a:ext cx="12192000" cy="649224"/>
            </a:xfrm>
            <a:prstGeom prst="rect">
              <a:avLst/>
            </a:prstGeom>
          </p:spPr>
        </p:pic>
        <p:pic>
          <p:nvPicPr>
            <p:cNvPr id="5" name="object 5"/>
            <p:cNvPicPr/>
            <p:nvPr/>
          </p:nvPicPr>
          <p:blipFill>
            <a:blip r:embed="rId4" cstate="print"/>
            <a:stretch>
              <a:fillRect/>
            </a:stretch>
          </p:blipFill>
          <p:spPr>
            <a:xfrm>
              <a:off x="192023" y="42671"/>
              <a:ext cx="1531620" cy="562355"/>
            </a:xfrm>
            <a:prstGeom prst="rect">
              <a:avLst/>
            </a:prstGeom>
          </p:spPr>
        </p:pic>
      </p:grpSp>
      <p:sp>
        <p:nvSpPr>
          <p:cNvPr id="18" name="object 6">
            <a:extLst>
              <a:ext uri="{FF2B5EF4-FFF2-40B4-BE49-F238E27FC236}">
                <a16:creationId xmlns:a16="http://schemas.microsoft.com/office/drawing/2014/main" id="{C24A620E-A537-641A-D78A-F3801A0BB848}"/>
              </a:ext>
            </a:extLst>
          </p:cNvPr>
          <p:cNvSpPr txBox="1">
            <a:spLocks noGrp="1"/>
          </p:cNvSpPr>
          <p:nvPr>
            <p:ph type="title"/>
          </p:nvPr>
        </p:nvSpPr>
        <p:spPr>
          <a:xfrm>
            <a:off x="2716753" y="114448"/>
            <a:ext cx="6941184" cy="513715"/>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FFFFF"/>
                </a:solidFill>
              </a:rPr>
              <a:t>Choose Post Outgoing Payments</a:t>
            </a:r>
            <a:endParaRPr lang="en-US" sz="3200" dirty="0"/>
          </a:p>
        </p:txBody>
      </p:sp>
      <p:sp>
        <p:nvSpPr>
          <p:cNvPr id="16" name="TextBox 15">
            <a:extLst>
              <a:ext uri="{FF2B5EF4-FFF2-40B4-BE49-F238E27FC236}">
                <a16:creationId xmlns:a16="http://schemas.microsoft.com/office/drawing/2014/main" id="{657DCD59-3C70-CE05-E68F-A6EFB3635DDA}"/>
              </a:ext>
            </a:extLst>
          </p:cNvPr>
          <p:cNvSpPr txBox="1"/>
          <p:nvPr/>
        </p:nvSpPr>
        <p:spPr>
          <a:xfrm>
            <a:off x="0" y="628163"/>
            <a:ext cx="12115800" cy="1154162"/>
          </a:xfrm>
          <a:prstGeom prst="rect">
            <a:avLst/>
          </a:prstGeom>
          <a:noFill/>
        </p:spPr>
        <p:txBody>
          <a:bodyPr wrap="square">
            <a:spAutoFit/>
          </a:bodyPr>
          <a:lstStyle/>
          <a:p>
            <a:pPr marL="34290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300" b="0" i="0" u="none" strike="noStrike" kern="0" cap="none" spc="0" normalizeH="0" baseline="0" noProof="0" dirty="0">
                <a:ln>
                  <a:noFill/>
                </a:ln>
                <a:solidFill>
                  <a:srgbClr val="0D0D0D"/>
                </a:solidFill>
                <a:effectLst/>
                <a:uLnTx/>
                <a:uFillTx/>
                <a:latin typeface="Calibri"/>
                <a:ea typeface="+mn-ea"/>
                <a:cs typeface="+mn-cs"/>
              </a:rPr>
              <a:t>You will now see the detailed supplier view, which includes options such as 'Clear Outgoing Payments,' 'Display Supplier Balances,' and 'Supplier Master.' Use these options to manage and review comprehensive supplier information and transactions. </a:t>
            </a:r>
            <a:r>
              <a:rPr kumimoji="0" lang="en-US" sz="2300" b="1" i="0" u="none" strike="noStrike" kern="0" cap="none" spc="0" normalizeH="0" baseline="0" noProof="0" dirty="0">
                <a:ln>
                  <a:noFill/>
                </a:ln>
                <a:solidFill>
                  <a:srgbClr val="0D0D0D"/>
                </a:solidFill>
                <a:effectLst/>
                <a:uLnTx/>
                <a:uFillTx/>
                <a:latin typeface="Calibri"/>
                <a:ea typeface="+mn-ea"/>
                <a:cs typeface="+mn-cs"/>
              </a:rPr>
              <a:t>Click on Post Outgoing Payments</a:t>
            </a:r>
            <a:endParaRPr kumimoji="0" lang="en-US" sz="2300" b="0" i="0" u="none" strike="noStrike" kern="0" cap="none" spc="0" normalizeH="0" baseline="0" noProof="0" dirty="0">
              <a:ln>
                <a:noFill/>
              </a:ln>
              <a:solidFill>
                <a:srgbClr val="0D0D0D"/>
              </a:solidFill>
              <a:effectLst/>
              <a:uLnTx/>
              <a:uFillTx/>
              <a:latin typeface="Calibri"/>
              <a:ea typeface="+mn-ea"/>
              <a:cs typeface="+mn-cs"/>
            </a:endParaRPr>
          </a:p>
        </p:txBody>
      </p:sp>
      <p:sp>
        <p:nvSpPr>
          <p:cNvPr id="29" name="Rectangle: Rounded Corners 28">
            <a:extLst>
              <a:ext uri="{FF2B5EF4-FFF2-40B4-BE49-F238E27FC236}">
                <a16:creationId xmlns:a16="http://schemas.microsoft.com/office/drawing/2014/main" id="{38C9AD79-6AF1-A6F2-04C2-DCB5DF121329}"/>
              </a:ext>
            </a:extLst>
          </p:cNvPr>
          <p:cNvSpPr/>
          <p:nvPr/>
        </p:nvSpPr>
        <p:spPr>
          <a:xfrm>
            <a:off x="1589785" y="2743200"/>
            <a:ext cx="2667000" cy="2819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cxnSp>
        <p:nvCxnSpPr>
          <p:cNvPr id="7" name="Straight Arrow Connector 6">
            <a:extLst>
              <a:ext uri="{FF2B5EF4-FFF2-40B4-BE49-F238E27FC236}">
                <a16:creationId xmlns:a16="http://schemas.microsoft.com/office/drawing/2014/main" id="{31376470-0529-8C4E-0E7A-591BC8532E31}"/>
              </a:ext>
            </a:extLst>
          </p:cNvPr>
          <p:cNvCxnSpPr/>
          <p:nvPr/>
        </p:nvCxnSpPr>
        <p:spPr>
          <a:xfrm flipH="1">
            <a:off x="2923285" y="1676400"/>
            <a:ext cx="6734652" cy="31242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864578BC-B1BE-538D-D512-B937D2AFE088}"/>
              </a:ext>
            </a:extLst>
          </p:cNvPr>
          <p:cNvSpPr/>
          <p:nvPr/>
        </p:nvSpPr>
        <p:spPr>
          <a:xfrm>
            <a:off x="1714500" y="4724400"/>
            <a:ext cx="1208785"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Calibri"/>
              <a:ea typeface="+mn-ea"/>
              <a:cs typeface="+mn-cs"/>
            </a:endParaRPr>
          </a:p>
        </p:txBody>
      </p:sp>
      <p:sp>
        <p:nvSpPr>
          <p:cNvPr id="10" name="TextBox 9">
            <a:extLst>
              <a:ext uri="{FF2B5EF4-FFF2-40B4-BE49-F238E27FC236}">
                <a16:creationId xmlns:a16="http://schemas.microsoft.com/office/drawing/2014/main" id="{86B9C5BA-2634-7075-AF95-4019F98E6470}"/>
              </a:ext>
            </a:extLst>
          </p:cNvPr>
          <p:cNvSpPr txBox="1"/>
          <p:nvPr/>
        </p:nvSpPr>
        <p:spPr>
          <a:xfrm>
            <a:off x="6538715" y="4876800"/>
            <a:ext cx="5653285" cy="1964512"/>
          </a:xfrm>
          <a:prstGeom prst="rect">
            <a:avLst/>
          </a:prstGeom>
          <a:noFill/>
        </p:spPr>
        <p:txBody>
          <a:bodyPr wrap="square">
            <a:spAutoFit/>
          </a:bodyPr>
          <a:lstStyle/>
          <a:p>
            <a:pPr>
              <a:lnSpc>
                <a:spcPct val="150000"/>
              </a:lnSpc>
            </a:pPr>
            <a:r>
              <a:rPr lang="en-US" sz="2800" dirty="0">
                <a:latin typeface="+mj-lt"/>
              </a:rPr>
              <a:t>In the detailed view, click on </a:t>
            </a:r>
            <a:r>
              <a:rPr lang="en-US" sz="2800" b="1" dirty="0">
                <a:latin typeface="+mj-lt"/>
              </a:rPr>
              <a:t>Post Outgoing Payments</a:t>
            </a:r>
            <a:r>
              <a:rPr lang="en-US" sz="2800" dirty="0">
                <a:latin typeface="+mj-lt"/>
              </a:rPr>
              <a:t> to initiate a payment transaction for the supplier.</a:t>
            </a:r>
            <a:endParaRPr lang="en-AU" sz="2800" dirty="0">
              <a:latin typeface="+mj-lt"/>
            </a:endParaRPr>
          </a:p>
        </p:txBody>
      </p:sp>
    </p:spTree>
    <p:extLst>
      <p:ext uri="{BB962C8B-B14F-4D97-AF65-F5344CB8AC3E}">
        <p14:creationId xmlns:p14="http://schemas.microsoft.com/office/powerpoint/2010/main" val="191016484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247</TotalTime>
  <Words>1008</Words>
  <Application>Microsoft Office PowerPoint</Application>
  <PresentationFormat>Widescreen</PresentationFormat>
  <Paragraphs>95</Paragraphs>
  <Slides>29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Tahoma</vt:lpstr>
      <vt:lpstr>1_Office Theme</vt:lpstr>
      <vt:lpstr>Procurement Process - Continue</vt:lpstr>
      <vt:lpstr>Introduction</vt:lpstr>
      <vt:lpstr>Log in</vt:lpstr>
      <vt:lpstr>SAP S/4HANA Procurement</vt:lpstr>
      <vt:lpstr>Access Manage Supplier Line Items App</vt:lpstr>
      <vt:lpstr>Filter Supplier Line Items</vt:lpstr>
      <vt:lpstr>Select Supplier Record</vt:lpstr>
      <vt:lpstr>View Supplier Details</vt:lpstr>
      <vt:lpstr>Choose Post Outgoing Payments</vt:lpstr>
      <vt:lpstr>Fill Payment Information</vt:lpstr>
      <vt:lpstr>Display Items to be Paid</vt:lpstr>
      <vt:lpstr>Mark Invoice for Clearing</vt:lpstr>
      <vt:lpstr>Simulate the Payment Transaction</vt:lpstr>
      <vt:lpstr>Post the Payment</vt:lpstr>
      <vt:lpstr>Record the Journal Entry Number</vt:lpstr>
      <vt:lpstr>Navigate to Material Management</vt:lpstr>
      <vt:lpstr>Access Balance Sheet/Income Statement</vt:lpstr>
      <vt:lpstr>Run Balance Sheet for the Period</vt:lpstr>
      <vt:lpstr>Expand Financial Accounts</vt:lpstr>
      <vt:lpstr>View Specific GL Account</vt:lpstr>
      <vt:lpstr>Display Line Items in General Ledger</vt:lpstr>
      <vt:lpstr>Expand Company Code Details</vt:lpstr>
      <vt:lpstr>Expand G/L Account Transactions</vt:lpstr>
      <vt:lpstr>Locate Journal Entry for Bike Payment</vt:lpstr>
      <vt:lpstr>View Journal Entry Details</vt:lpstr>
      <vt:lpstr>Close Journal Entry Details</vt:lpstr>
      <vt:lpstr>Return to Launchpad</vt:lpstr>
      <vt:lpstr>Conclusion</vt:lpstr>
      <vt:lpstr>End of Week 6 &amp; 7 Workshop - Procurement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Farshid Keivanian</dc:creator>
  <cp:lastModifiedBy>Farshid Keivanian</cp:lastModifiedBy>
  <cp:revision>141</cp:revision>
  <dcterms:created xsi:type="dcterms:W3CDTF">2025-04-18T11:21:04Z</dcterms:created>
  <dcterms:modified xsi:type="dcterms:W3CDTF">2025-04-28T17:35:01Z</dcterms:modified>
</cp:coreProperties>
</file>

<file path=docProps/thumbnail.jpeg>
</file>